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30"/>
  </p:notesMasterIdLst>
  <p:sldIdLst>
    <p:sldId id="256" r:id="rId8"/>
    <p:sldId id="257" r:id="rId9"/>
    <p:sldId id="275" r:id="rId10"/>
    <p:sldId id="276" r:id="rId11"/>
    <p:sldId id="259" r:id="rId12"/>
    <p:sldId id="260" r:id="rId13"/>
    <p:sldId id="279" r:id="rId14"/>
    <p:sldId id="265" r:id="rId15"/>
    <p:sldId id="270" r:id="rId16"/>
    <p:sldId id="271" r:id="rId17"/>
    <p:sldId id="272" r:id="rId18"/>
    <p:sldId id="266" r:id="rId19"/>
    <p:sldId id="267" r:id="rId20"/>
    <p:sldId id="278" r:id="rId21"/>
    <p:sldId id="268" r:id="rId22"/>
    <p:sldId id="277" r:id="rId23"/>
    <p:sldId id="280" r:id="rId24"/>
    <p:sldId id="281" r:id="rId25"/>
    <p:sldId id="282" r:id="rId26"/>
    <p:sldId id="284" r:id="rId27"/>
    <p:sldId id="283" r:id="rId28"/>
    <p:sldId id="263" r:id="rId29"/>
  </p:sldIdLst>
  <p:sldSz cx="9144000" cy="5148263"/>
  <p:notesSz cx="6797675" cy="9926638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>
      <p:cViewPr>
        <p:scale>
          <a:sx n="100" d="100"/>
          <a:sy n="100" d="100"/>
        </p:scale>
        <p:origin x="-660" y="-546"/>
      </p:cViewPr>
      <p:guideLst>
        <p:guide orient="horz" pos="261"/>
        <p:guide orient="horz" pos="3028"/>
        <p:guide orient="horz" pos="272"/>
        <p:guide orient="horz" pos="2971"/>
        <p:guide orient="horz" pos="930"/>
        <p:guide orient="horz" pos="1337"/>
        <p:guide orient="horz" pos="2086"/>
        <p:guide pos="340"/>
        <p:guide pos="5511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Динамика!$D$2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Динамика!$A$3:$A$17</c:f>
              <c:strCache>
                <c:ptCount val="1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</c:strCache>
            </c:strRef>
          </c:cat>
          <c:val>
            <c:numRef>
              <c:f>Динамика!$D$3:$D$17</c:f>
              <c:numCache>
                <c:formatCode>General</c:formatCode>
                <c:ptCount val="15"/>
                <c:pt idx="0">
                  <c:v>17</c:v>
                </c:pt>
                <c:pt idx="1">
                  <c:v>60</c:v>
                </c:pt>
                <c:pt idx="2">
                  <c:v>55</c:v>
                </c:pt>
                <c:pt idx="3">
                  <c:v>20</c:v>
                </c:pt>
                <c:pt idx="4">
                  <c:v>16</c:v>
                </c:pt>
                <c:pt idx="5">
                  <c:v>11</c:v>
                </c:pt>
                <c:pt idx="6">
                  <c:v>79</c:v>
                </c:pt>
                <c:pt idx="7">
                  <c:v>60</c:v>
                </c:pt>
                <c:pt idx="8">
                  <c:v>20</c:v>
                </c:pt>
                <c:pt idx="9">
                  <c:v>11</c:v>
                </c:pt>
                <c:pt idx="10">
                  <c:v>147</c:v>
                </c:pt>
                <c:pt idx="11">
                  <c:v>7</c:v>
                </c:pt>
                <c:pt idx="12">
                  <c:v>79</c:v>
                </c:pt>
                <c:pt idx="13">
                  <c:v>41</c:v>
                </c:pt>
                <c:pt idx="1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Динамика!$E$2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cat>
            <c:strRef>
              <c:f>Динамика!$A$3:$A$17</c:f>
              <c:strCache>
                <c:ptCount val="1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январь</c:v>
                </c:pt>
                <c:pt idx="13">
                  <c:v>февраль</c:v>
                </c:pt>
                <c:pt idx="14">
                  <c:v>март</c:v>
                </c:pt>
              </c:strCache>
            </c:strRef>
          </c:cat>
          <c:val>
            <c:numRef>
              <c:f>Динамика!$E$3:$E$17</c:f>
              <c:numCache>
                <c:formatCode>General</c:formatCode>
                <c:ptCount val="15"/>
                <c:pt idx="0">
                  <c:v>20</c:v>
                </c:pt>
                <c:pt idx="1">
                  <c:v>78</c:v>
                </c:pt>
                <c:pt idx="2">
                  <c:v>33</c:v>
                </c:pt>
                <c:pt idx="3">
                  <c:v>13</c:v>
                </c:pt>
                <c:pt idx="4">
                  <c:v>13</c:v>
                </c:pt>
                <c:pt idx="5">
                  <c:v>12</c:v>
                </c:pt>
                <c:pt idx="6">
                  <c:v>38</c:v>
                </c:pt>
                <c:pt idx="7">
                  <c:v>104</c:v>
                </c:pt>
                <c:pt idx="8">
                  <c:v>12</c:v>
                </c:pt>
                <c:pt idx="9">
                  <c:v>29</c:v>
                </c:pt>
                <c:pt idx="10">
                  <c:v>76</c:v>
                </c:pt>
                <c:pt idx="11">
                  <c:v>143</c:v>
                </c:pt>
                <c:pt idx="12">
                  <c:v>82</c:v>
                </c:pt>
                <c:pt idx="13">
                  <c:v>62</c:v>
                </c:pt>
                <c:pt idx="14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42240"/>
        <c:axId val="140043776"/>
      </c:lineChart>
      <c:catAx>
        <c:axId val="14004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40043776"/>
        <c:crosses val="autoZero"/>
        <c:auto val="1"/>
        <c:lblAlgn val="ctr"/>
        <c:lblOffset val="100"/>
        <c:noMultiLvlLbl val="0"/>
      </c:catAx>
      <c:valAx>
        <c:axId val="14004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042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20.07.2021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xmlns="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Министерство жилищно-коммунального хозяйства и энергетики в рамках проекта «Эффективный регион»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Петрова Наталья Николаевна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Заместитель руководителя Департамента экономики, финансов, имущества и информатизации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N_EME~1\AppData\Local\Temp\7zO8C4F12FE\Логотип ЖКХ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25" y="266700"/>
            <a:ext cx="1496325" cy="10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9163" y="4713890"/>
            <a:ext cx="5868933" cy="231173"/>
          </a:xfrm>
        </p:spPr>
        <p:txBody>
          <a:bodyPr/>
          <a:lstStyle/>
          <a:p>
            <a:r>
              <a:rPr lang="ru-RU" dirty="0" smtClean="0"/>
              <a:t> Подробная карта: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miro.com/welcomeonboard/1NMz3pscXvsuajNWj9sPjeSdwcy066DDwT1YtmRVauAcrECexxCmY9oHre1H8u5Q</a:t>
            </a:r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31124" y="233392"/>
            <a:ext cx="6561138" cy="330200"/>
          </a:xfrm>
        </p:spPr>
        <p:txBody>
          <a:bodyPr/>
          <a:lstStyle/>
          <a:p>
            <a:r>
              <a:rPr lang="ru-RU" sz="2000" dirty="0" smtClean="0"/>
              <a:t>Текущая карта процесса заключения соглашений о предоставлении субсидий</a:t>
            </a:r>
            <a:endParaRPr lang="ru-RU" sz="2000" dirty="0"/>
          </a:p>
        </p:txBody>
      </p:sp>
      <p:pic>
        <p:nvPicPr>
          <p:cNvPr id="3074" name="Picture 2" descr="Z:\~Правовой отдел\2021\Бережливое производство\ТС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104181"/>
            <a:ext cx="7737894" cy="36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75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9163" y="4713890"/>
            <a:ext cx="5868933" cy="231173"/>
          </a:xfrm>
        </p:spPr>
        <p:txBody>
          <a:bodyPr/>
          <a:lstStyle/>
          <a:p>
            <a:r>
              <a:rPr lang="ru-RU" dirty="0" smtClean="0"/>
              <a:t> Подробная карта: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miro.com/welcomeonboard/1NMz3pscXvsuajNWj9sPjeSdwcy066DDwT1YtmRVauAcrECexxCmY9oHre1H8u5Q</a:t>
            </a:r>
            <a:endParaRPr lang="ru-RU" dirty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71839" y="181634"/>
            <a:ext cx="6561138" cy="330200"/>
          </a:xfrm>
        </p:spPr>
        <p:txBody>
          <a:bodyPr/>
          <a:lstStyle/>
          <a:p>
            <a:r>
              <a:rPr lang="ru-RU" sz="2000" dirty="0" smtClean="0"/>
              <a:t>Текущая карта процесса заключения соглашений о предоставлении субсидий</a:t>
            </a:r>
            <a:endParaRPr lang="ru-RU" sz="2000" dirty="0"/>
          </a:p>
        </p:txBody>
      </p:sp>
      <p:pic>
        <p:nvPicPr>
          <p:cNvPr id="1026" name="Picture 2" descr="Z:\~Правовой отдел\2021\Бережливое производство\ТС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77" y="828136"/>
            <a:ext cx="7703389" cy="39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3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6688" y="337207"/>
            <a:ext cx="6561138" cy="330200"/>
          </a:xfrm>
        </p:spPr>
        <p:txBody>
          <a:bodyPr/>
          <a:lstStyle/>
          <a:p>
            <a:r>
              <a:rPr lang="ru-RU" dirty="0" smtClean="0"/>
              <a:t>Основные проблемы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51792" y="748862"/>
            <a:ext cx="8316311" cy="4075386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             Долгое </a:t>
            </a:r>
            <a:r>
              <a:rPr lang="ru-RU" sz="1200" kern="0" dirty="0">
                <a:solidFill>
                  <a:sysClr val="windowText" lastClr="000000"/>
                </a:solidFill>
              </a:rPr>
              <a:t>согласование проекта соглашения (ожидание согласования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)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Работа в 2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программах </a:t>
            </a:r>
            <a:r>
              <a:rPr lang="ru-RU" sz="1200" kern="0" dirty="0">
                <a:solidFill>
                  <a:sysClr val="windowText" lastClr="000000"/>
                </a:solidFill>
              </a:rPr>
              <a:t>(АСЮЛ и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ЕСЭД)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Текущие показатели достигаются за счет переработок работников (работа в выходные дни, ночная работа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)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  .          Частичный ручной набор текста. Текст </a:t>
            </a:r>
            <a:r>
              <a:rPr lang="ru-RU" sz="1200" kern="0" dirty="0">
                <a:solidFill>
                  <a:sysClr val="windowText" lastClr="000000"/>
                </a:solidFill>
              </a:rPr>
              <a:t>соглашения формируется в АСЮЛ не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полностью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 smtClean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Большой срок подписания получателями 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субсидий </a:t>
            </a:r>
            <a:r>
              <a:rPr lang="ru-RU" sz="1200" kern="0" dirty="0">
                <a:solidFill>
                  <a:sysClr val="windowText" lastClr="000000"/>
                </a:solidFill>
              </a:rPr>
              <a:t>соглашений и получения от них оригиналов подписанных соглашений на  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бумажном </a:t>
            </a:r>
            <a:r>
              <a:rPr lang="ru-RU" sz="1200" kern="0" dirty="0">
                <a:solidFill>
                  <a:sysClr val="windowText" lastClr="000000"/>
                </a:solidFill>
              </a:rPr>
              <a:t>носителе, учитывая их удаленное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местоположение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Потеря времени руководства ГКУ РС(Я) 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«</a:t>
            </a:r>
            <a:r>
              <a:rPr lang="ru-RU" sz="1200" kern="0" dirty="0">
                <a:solidFill>
                  <a:sysClr val="windowText" lastClr="000000"/>
                </a:solidFill>
              </a:rPr>
              <a:t>Агентство субсидий» при ручном подписании соглашений и проставлении печати  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учреждения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Необходимость ручной регистрации соглашений и ручное сканирование соглашений для прикрепления в Бюджет-смарт для оплаты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субсидии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Потеря времени для выдачи подписанного   соглашения получателю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субсидии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>
                <a:solidFill>
                  <a:sysClr val="windowText" lastClr="000000"/>
                </a:solidFill>
              </a:rPr>
              <a:t>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             </a:t>
            </a:r>
            <a:r>
              <a:rPr lang="ru-RU" sz="1200" kern="0" dirty="0">
                <a:solidFill>
                  <a:sysClr val="windowText" lastClr="000000"/>
                </a:solidFill>
              </a:rPr>
              <a:t>Высокие   расходы на распечатывание соглашений на бумажный носитель и на уничтожение   архивных соглашений на физическом </a:t>
            </a:r>
            <a:r>
              <a:rPr lang="ru-RU" sz="1200" kern="0" dirty="0" smtClean="0">
                <a:solidFill>
                  <a:sysClr val="windowText" lastClr="000000"/>
                </a:solidFill>
              </a:rPr>
              <a:t>носителе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ятно 1 1"/>
          <p:cNvSpPr/>
          <p:nvPr/>
        </p:nvSpPr>
        <p:spPr>
          <a:xfrm>
            <a:off x="567551" y="756744"/>
            <a:ext cx="378380" cy="338959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67550" y="1095702"/>
            <a:ext cx="378382" cy="33895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Пятно 1 7"/>
          <p:cNvSpPr/>
          <p:nvPr/>
        </p:nvSpPr>
        <p:spPr>
          <a:xfrm>
            <a:off x="567541" y="1454368"/>
            <a:ext cx="378382" cy="2916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567552" y="1966747"/>
            <a:ext cx="378381" cy="323194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567560" y="2313588"/>
            <a:ext cx="378373" cy="3153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567560" y="2871951"/>
            <a:ext cx="378382" cy="2942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567560" y="3450020"/>
            <a:ext cx="378382" cy="2942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567541" y="3967656"/>
            <a:ext cx="378382" cy="2942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567560" y="4348656"/>
            <a:ext cx="378382" cy="29429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7625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причин возникновения проблем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39707" y="1076956"/>
            <a:ext cx="1452952" cy="789894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kern="0" dirty="0">
                <a:solidFill>
                  <a:sysClr val="windowText" lastClr="000000"/>
                </a:solidFill>
              </a:rPr>
              <a:t>Долгое согласование проекта </a:t>
            </a:r>
            <a:r>
              <a:rPr lang="ru-RU" sz="1100" kern="0" dirty="0" smtClean="0">
                <a:solidFill>
                  <a:sysClr val="windowText" lastClr="000000"/>
                </a:solidFill>
              </a:rPr>
              <a:t>соглашения</a:t>
            </a:r>
            <a:endParaRPr lang="ru-RU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1398319" y="1412512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178589" y="1034909"/>
            <a:ext cx="1296063" cy="873988"/>
          </a:xfrm>
          <a:prstGeom prst="rect">
            <a:avLst/>
          </a:prstGeom>
        </p:spPr>
        <p:txBody>
          <a:bodyPr anchor="ctr"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Отсутствие регламентированного срока согласования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778927" y="1017396"/>
            <a:ext cx="1296063" cy="909014"/>
          </a:xfrm>
          <a:prstGeom prst="rect">
            <a:avLst/>
          </a:prstGeom>
        </p:spPr>
        <p:txBody>
          <a:bodyPr anchor="ctr"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Долгое ожидание согласования</a:t>
            </a:r>
          </a:p>
        </p:txBody>
      </p:sp>
      <p:sp>
        <p:nvSpPr>
          <p:cNvPr id="14" name="Стрелка вверх 13"/>
          <p:cNvSpPr/>
          <p:nvPr/>
        </p:nvSpPr>
        <p:spPr>
          <a:xfrm rot="5400000">
            <a:off x="2884245" y="1412512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21223" y="1925837"/>
            <a:ext cx="1210762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kern="0" dirty="0">
                <a:solidFill>
                  <a:sysClr val="windowText" lastClr="000000"/>
                </a:solidFill>
              </a:rPr>
              <a:t>Работа в 2 программах (АСЮЛ и </a:t>
            </a:r>
            <a:r>
              <a:rPr lang="ru-RU" sz="1100" kern="0" dirty="0" smtClean="0">
                <a:solidFill>
                  <a:sysClr val="windowText" lastClr="000000"/>
                </a:solidFill>
              </a:rPr>
              <a:t>ЕСЭД</a:t>
            </a:r>
            <a:r>
              <a:rPr lang="ru-RU" sz="1100" kern="0" dirty="0">
                <a:solidFill>
                  <a:sysClr val="windowText" lastClr="000000"/>
                </a:solidFill>
              </a:rPr>
              <a:t>)</a:t>
            </a:r>
            <a:endParaRPr lang="ru-RU" sz="2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5400000">
            <a:off x="1398318" y="2053816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761317" y="1927914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Регистрация всей корреспонденции в ЕСЭД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761315" y="2710005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Текст соглашения формируется в АСЮЛ не полностью</a:t>
            </a:r>
          </a:p>
        </p:txBody>
      </p:sp>
      <p:sp>
        <p:nvSpPr>
          <p:cNvPr id="19" name="Стрелка вверх 18"/>
          <p:cNvSpPr/>
          <p:nvPr/>
        </p:nvSpPr>
        <p:spPr>
          <a:xfrm rot="5400000">
            <a:off x="2884245" y="2016625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178589" y="1927914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Положение о документообороте Агентства</a:t>
            </a:r>
          </a:p>
        </p:txBody>
      </p:sp>
      <p:sp>
        <p:nvSpPr>
          <p:cNvPr id="21" name="Стрелка вверх 20"/>
          <p:cNvSpPr/>
          <p:nvPr/>
        </p:nvSpPr>
        <p:spPr>
          <a:xfrm rot="5400000">
            <a:off x="4395386" y="2025252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89729" y="1810438"/>
            <a:ext cx="1452278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Отсутствие отдельного регламента по регистрации соглашений </a:t>
            </a:r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1398317" y="2813646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207461" y="3952626"/>
            <a:ext cx="1128532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Отсутствие функционала по эл. подписанию соглашений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178589" y="2691837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Не доработан финансовый блок АСЮЛ</a:t>
            </a:r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2884245" y="2813646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4689730" y="2691837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Большую часть часов разработок забирает блок расчета субсидий</a:t>
            </a:r>
          </a:p>
        </p:txBody>
      </p:sp>
      <p:sp>
        <p:nvSpPr>
          <p:cNvPr id="28" name="Стрелка вверх 27"/>
          <p:cNvSpPr/>
          <p:nvPr/>
        </p:nvSpPr>
        <p:spPr>
          <a:xfrm rot="5400000">
            <a:off x="4395385" y="2813647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6212043" y="2691837"/>
            <a:ext cx="1267059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Частое изменение порядка предоставления субсидий</a:t>
            </a:r>
          </a:p>
        </p:txBody>
      </p:sp>
      <p:sp>
        <p:nvSpPr>
          <p:cNvPr id="30" name="Стрелка вверх 29"/>
          <p:cNvSpPr/>
          <p:nvPr/>
        </p:nvSpPr>
        <p:spPr>
          <a:xfrm rot="5400000">
            <a:off x="5917699" y="2813646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06376" y="2687745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Частичный ручной набор текста соглашения</a:t>
            </a:r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1398315" y="4078528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07509" y="3426416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Большой срок получения подписанного соглашения от ОКК</a:t>
            </a:r>
          </a:p>
        </p:txBody>
      </p:sp>
      <p:sp>
        <p:nvSpPr>
          <p:cNvPr id="34" name="Стрелка вверх 33"/>
          <p:cNvSpPr/>
          <p:nvPr/>
        </p:nvSpPr>
        <p:spPr>
          <a:xfrm rot="5400000">
            <a:off x="2884243" y="4078528"/>
            <a:ext cx="234952" cy="353735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782585" y="3919829"/>
            <a:ext cx="1128532" cy="671131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Подписание соглашений на бумаге</a:t>
            </a:r>
          </a:p>
        </p:txBody>
      </p:sp>
      <p:sp>
        <p:nvSpPr>
          <p:cNvPr id="3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197753" y="4346567"/>
            <a:ext cx="1240404" cy="605538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1100" dirty="0" smtClean="0">
                <a:solidFill>
                  <a:sysClr val="windowText" lastClr="000000"/>
                </a:solidFill>
              </a:rPr>
              <a:t>Ручная обработка подписанных соглашений</a:t>
            </a:r>
          </a:p>
        </p:txBody>
      </p:sp>
    </p:spTree>
    <p:extLst>
      <p:ext uri="{BB962C8B-B14F-4D97-AF65-F5344CB8AC3E}">
        <p14:creationId xmlns:p14="http://schemas.microsoft.com/office/powerpoint/2010/main" val="57920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решения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551792" y="748862"/>
            <a:ext cx="8316311" cy="4075386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        </a:t>
            </a:r>
            <a:endParaRPr lang="ru-RU" sz="12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1. Регламентация процесса согласования и заключения соглашения</a:t>
            </a: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2. Автоматизация регистрации электронно подписанных соглашений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3. Перевод на электронное подписание соглашений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4. Модернизация АСЮЛ для формирования полного текста соглашения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5. Популяризация среди получателей субсидий электронного вида соглашений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6. Расширение обучающего контента по новому функционалу электронного подписания соглашений</a:t>
            </a:r>
            <a:endParaRPr lang="ru-RU" sz="1800" kern="0" dirty="0">
              <a:solidFill>
                <a:sysClr val="windowText" lastClr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sz="1200" kern="0" dirty="0" smtClean="0">
                <a:solidFill>
                  <a:sysClr val="windowText" lastClr="000000"/>
                </a:solidFill>
              </a:rPr>
              <a:t>  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279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карта процесса</a:t>
            </a:r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4"/>
          </p:nvPr>
        </p:nvSpPr>
        <p:spPr>
          <a:xfrm>
            <a:off x="206101" y="4816367"/>
            <a:ext cx="5868933" cy="231173"/>
          </a:xfrm>
        </p:spPr>
        <p:txBody>
          <a:bodyPr/>
          <a:lstStyle/>
          <a:p>
            <a:r>
              <a:rPr lang="ru-RU" dirty="0" smtClean="0"/>
              <a:t> Подробная карта: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miro.com/welcomeonboard/1NMz3pscXvsuajNWj9sPjeSdwcy066DDwT1YtmRVauAcrECexxCmY9oHre1H8u5Q</a:t>
            </a:r>
            <a:endParaRPr lang="ru-RU" dirty="0"/>
          </a:p>
        </p:txBody>
      </p:sp>
      <p:pic>
        <p:nvPicPr>
          <p:cNvPr id="3075" name="Picture 3" descr="Z:\~Правовой отдел\2021\Бережливое производство\Целевое состоя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6" y="725214"/>
            <a:ext cx="8349815" cy="41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:\~Правовой отдел\2021\Бережливое производство\Эфф процесса це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7" y="3816708"/>
            <a:ext cx="2394490" cy="10054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0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мероприятий по реализации процесса</a:t>
            </a:r>
            <a:endParaRPr lang="ru-RU" dirty="0"/>
          </a:p>
        </p:txBody>
      </p:sp>
      <p:pic>
        <p:nvPicPr>
          <p:cNvPr id="1026" name="Picture 2" descr="\\10.50.65.1\Share\~Правовой отдел\2021\Бережливое производство\План мероприятий рисун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6" y="895350"/>
            <a:ext cx="79438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8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8"/>
            <p:extLst>
              <p:ext uri="{D42A27DB-BD31-4B8C-83A1-F6EECF244321}">
                <p14:modId xmlns:p14="http://schemas.microsoft.com/office/powerpoint/2010/main" val="2646961616"/>
              </p:ext>
            </p:extLst>
          </p:nvPr>
        </p:nvGraphicFramePr>
        <p:xfrm>
          <a:off x="352426" y="861854"/>
          <a:ext cx="8153400" cy="4098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615"/>
                <a:gridCol w="2210603"/>
                <a:gridCol w="1674356"/>
                <a:gridCol w="1019175"/>
                <a:gridCol w="828675"/>
                <a:gridCol w="2085976"/>
              </a:tblGrid>
              <a:tr h="14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Ожидаемый результат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Срок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Результат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6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Направление требований к частному техническому заданию для модернизации АСЮЛ в ГАУ РС(Я) «Центр развития ЖКХ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Подписание электронных соглашений, доля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электронно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пописанных соглашений 50% от общего количества подписанных соглашений в июле 2021 года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Муксунова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А.А.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09.04.2021г.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Направлены требования к частному техническому заданию для модернизации АСЮЛ в ГАУ РС(Я) «Центр развития ЖКХ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76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Участие в разработке частного технического задания с ГАУ РС(Я) «Центр развития ЖКХ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Муксунова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А.А.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12.04.2021г.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Принято участие в разработке частного технического задания с ГАУ РС(Я) «Центр развития ЖКХ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4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Приемка модернизации АСЮЛ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Муксунова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А.А.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31.05.2021г.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Проведена приемка работ по модернизации АСЮЛ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Тестирование функционала по электронному подписанию соглашений в АСЮЛ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04.06.2021г.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Проведено тестирование функционала по электронному подписанию соглашений в АСЮЛ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Разработка регламента согласования и заключения соглашений о предоставлении субсидий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Сокращение срока заключения соглашений до 5 рабочих дней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31.05.2021г.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Разработан регламент согласования и заключения соглашений о предоставлении субсидий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Утверждение регламента согласования и заключения соглашений о предоставлении субсидий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04.06.2021г.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Утвержден регламент согласования и заключения соглашений о предоставлении субсидий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1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Семинар о новом функционале АСЮЛ по подписанию электронных соглашений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Орлова Н.Ю.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25.06.2021г.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Проведен семинар о новом функционале АСЮЛ по подписанию электронных соглашений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8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Создание видео-урока по подписанию электронных соглашений в АСЮЛ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Емельянова М.Н.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25.06.2021г.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Создан урок по подписанию электронных соглашений в АСЮЛ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873" marR="26873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мероприятий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01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мероприятий</a:t>
            </a:r>
            <a:endParaRPr lang="ru-RU" dirty="0"/>
          </a:p>
        </p:txBody>
      </p:sp>
      <p:pic>
        <p:nvPicPr>
          <p:cNvPr id="4098" name="Picture 2" descr="\\10.50.65.1\Share\~Правовой отдел\2021\Бережливое производство\Соглаш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04900"/>
            <a:ext cx="70294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3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мероприятий</a:t>
            </a:r>
            <a:endParaRPr lang="ru-RU" dirty="0"/>
          </a:p>
        </p:txBody>
      </p:sp>
      <p:pic>
        <p:nvPicPr>
          <p:cNvPr id="6" name="Рисунок 5" descr="C:\Users\e.shkolnaya\Desktop\2021-06-18_15-05-1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65" y="1070451"/>
            <a:ext cx="3610610" cy="371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62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60" y="894116"/>
            <a:ext cx="6403384" cy="1012910"/>
          </a:xfrm>
        </p:spPr>
        <p:txBody>
          <a:bodyPr/>
          <a:lstStyle/>
          <a:p>
            <a:r>
              <a:rPr lang="ru-RU" sz="2700" b="0" dirty="0" smtClean="0"/>
              <a:t>«Совершенствование документооборота </a:t>
            </a:r>
            <a:r>
              <a:rPr lang="ru-RU" sz="2700" b="0" dirty="0"/>
              <a:t>в части заключения соглашений о предоставлении субсидий ОКК в программном комплексе АСЮЛ»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44860" y="293332"/>
            <a:ext cx="5508152" cy="450920"/>
          </a:xfrm>
        </p:spPr>
        <p:txBody>
          <a:bodyPr/>
          <a:lstStyle/>
          <a:p>
            <a:r>
              <a:rPr lang="ru-RU" sz="2700" dirty="0" smtClean="0"/>
              <a:t>Проект:</a:t>
            </a:r>
            <a:endParaRPr lang="ru-RU" sz="27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44860" y="310585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sz="2700" dirty="0" smtClean="0"/>
              <a:t>Цель проекта:</a:t>
            </a:r>
            <a:endParaRPr lang="ru-RU" sz="27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44860" y="3528203"/>
            <a:ext cx="7817071" cy="7776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ru-RU" sz="2400" dirty="0" smtClean="0">
              <a:solidFill>
                <a:sysClr val="windowText" lastClr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2400" b="0" dirty="0" smtClean="0">
                <a:solidFill>
                  <a:sysClr val="windowText" lastClr="000000"/>
                </a:solidFill>
              </a:rPr>
              <a:t>Оптимизация процесса и сокращение срока подписания соглашений</a:t>
            </a:r>
          </a:p>
          <a:p>
            <a:pPr>
              <a:spcBef>
                <a:spcPct val="0"/>
              </a:spcBef>
            </a:pPr>
            <a:endParaRPr lang="ru-RU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мероприятий</a:t>
            </a:r>
            <a:endParaRPr lang="ru-RU" dirty="0"/>
          </a:p>
        </p:txBody>
      </p:sp>
      <p:pic>
        <p:nvPicPr>
          <p:cNvPr id="3074" name="Picture 2" descr="\\10.50.65.1\Share\~Правовой отдел\2021\Бережливое производство\Семинар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0600"/>
            <a:ext cx="43434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10.50.65.1\Share\~Правовой отдел\2021\Бережливое производство\Семинар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6" y="1000126"/>
            <a:ext cx="3714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0.50.65.1\Share\~Правовой отдел\2021\Бережливое производство\Сай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20" y="2600325"/>
            <a:ext cx="3613916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1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плана мероприятий</a:t>
            </a: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E512C3FC-7750-4CA6-9A19-59F526EB7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671259"/>
              </p:ext>
            </p:extLst>
          </p:nvPr>
        </p:nvGraphicFramePr>
        <p:xfrm>
          <a:off x="437354" y="1069715"/>
          <a:ext cx="7975125" cy="37924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0951">
                  <a:extLst>
                    <a:ext uri="{9D8B030D-6E8A-4147-A177-3AD203B41FA5}">
                      <a16:colId xmlns:a16="http://schemas.microsoft.com/office/drawing/2014/main" xmlns="" val="146651849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xmlns="" val="415447412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xmlns="" val="976230466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xmlns="" val="2440229647"/>
                    </a:ext>
                  </a:extLst>
                </a:gridCol>
                <a:gridCol w="2975955">
                  <a:extLst>
                    <a:ext uri="{9D8B030D-6E8A-4147-A177-3AD203B41FA5}">
                      <a16:colId xmlns:a16="http://schemas.microsoft.com/office/drawing/2014/main" xmlns="" val="677709231"/>
                    </a:ext>
                  </a:extLst>
                </a:gridCol>
              </a:tblGrid>
              <a:tr h="105579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Текущий показатели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Целевой показатель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Фактический показатель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282857"/>
                  </a:ext>
                </a:extLst>
              </a:tr>
              <a:tr h="148449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Сокращение срока заключения соглашения о предоставлении субсидии путем электронного подписания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15 рабочих дней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5 рабочих</a:t>
                      </a:r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дней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рабочих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дня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Разработан регламент согласования соглашений                                              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Модернизирован АСЮЛ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Получатели субсидий обучены новому</a:t>
                      </a:r>
                      <a:r>
                        <a:rPr lang="ru-RU" sz="1200" b="1" baseline="0" dirty="0" smtClean="0">
                          <a:latin typeface="+mj-lt"/>
                          <a:cs typeface="Times New Roman" panose="02020603050405020304" pitchFamily="18" charset="0"/>
                        </a:rPr>
                        <a:t> функционалу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3854808"/>
                  </a:ext>
                </a:extLst>
              </a:tr>
              <a:tr h="11821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Доля соглашений подписанных в электронном виде 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latin typeface="+mj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+mj-lt"/>
                          <a:cs typeface="Times New Roman" panose="02020603050405020304" pitchFamily="18" charset="0"/>
                        </a:rPr>
                        <a:t>70%</a:t>
                      </a:r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232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25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08.04.2021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Петрова Наталья Николаевна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Заместитель руководителя </a:t>
            </a:r>
            <a:r>
              <a:rPr lang="ru-RU" dirty="0"/>
              <a:t>Департамента экономики, финансов, имущества и информатизации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1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49" y="376621"/>
            <a:ext cx="6711841" cy="330200"/>
          </a:xfrm>
        </p:spPr>
        <p:txBody>
          <a:bodyPr/>
          <a:lstStyle/>
          <a:p>
            <a:r>
              <a:rPr lang="ru-RU" sz="2800" dirty="0" smtClean="0"/>
              <a:t>Организационно-распорядительный документ</a:t>
            </a:r>
            <a:endParaRPr lang="ru-RU" sz="2700" dirty="0"/>
          </a:p>
        </p:txBody>
      </p:sp>
      <p:pic>
        <p:nvPicPr>
          <p:cNvPr id="7" name="Picture 2" descr="Z:\~Правовой отдел\2021\Бережливое производство\Приказ о рабочей групп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" y="1160889"/>
            <a:ext cx="7450371" cy="38325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7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49" y="376621"/>
            <a:ext cx="7976097" cy="330200"/>
          </a:xfrm>
        </p:spPr>
        <p:txBody>
          <a:bodyPr/>
          <a:lstStyle/>
          <a:p>
            <a:r>
              <a:rPr lang="ru-RU" sz="2800" dirty="0" smtClean="0"/>
              <a:t>Команда проекта</a:t>
            </a:r>
            <a:endParaRPr lang="ru-RU" sz="2700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539749" y="1142420"/>
            <a:ext cx="4262839" cy="373172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100" b="0" dirty="0" smtClean="0">
                <a:solidFill>
                  <a:sysClr val="windowText" lastClr="000000"/>
                </a:solidFill>
              </a:rPr>
              <a:t>Готовцева Наталья Ильинична – заместитель министра </a:t>
            </a:r>
            <a:r>
              <a:rPr lang="ru-RU" sz="1100" dirty="0">
                <a:solidFill>
                  <a:sysClr val="windowText" lastClr="000000"/>
                </a:solidFill>
              </a:rPr>
              <a:t>ЖКХ и энергетики РС(Я</a:t>
            </a:r>
            <a:r>
              <a:rPr lang="ru-RU" sz="1100" dirty="0" smtClean="0">
                <a:solidFill>
                  <a:sysClr val="windowText" lastClr="000000"/>
                </a:solidFill>
              </a:rPr>
              <a:t>), куратор</a:t>
            </a:r>
            <a:endParaRPr lang="ru-RU" sz="1100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100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100" b="0" dirty="0" smtClean="0">
                <a:solidFill>
                  <a:sysClr val="windowText" lastClr="000000"/>
                </a:solidFill>
              </a:rPr>
              <a:t>Петрова </a:t>
            </a:r>
            <a:r>
              <a:rPr lang="ru-RU" sz="1100" b="0" dirty="0">
                <a:solidFill>
                  <a:sysClr val="windowText" lastClr="000000"/>
                </a:solidFill>
              </a:rPr>
              <a:t>Наталья Николаевна – заместитель руководителя департамента экономики, финансов, имущества и информатизации Министерства ЖКХ и энергетики РС(Я</a:t>
            </a:r>
            <a:r>
              <a:rPr lang="ru-RU" sz="1100" b="0" dirty="0" smtClean="0">
                <a:solidFill>
                  <a:sysClr val="windowText" lastClr="000000"/>
                </a:solidFill>
              </a:rPr>
              <a:t>), руководитель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100" b="0" dirty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1100" b="0" dirty="0">
                <a:solidFill>
                  <a:sysClr val="windowText" lastClr="000000"/>
                </a:solidFill>
              </a:rPr>
              <a:t>Николаева Анна Гаврильевна - главный специалист департамента экономики, финансов, имущества и информатизации Министерства ЖКХ и энергетики РС (Я</a:t>
            </a:r>
            <a:r>
              <a:rPr lang="ru-RU" sz="1100" b="0" dirty="0" smtClean="0">
                <a:solidFill>
                  <a:sysClr val="windowText" lastClr="000000"/>
                </a:solidFill>
              </a:rPr>
              <a:t>), администратор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sz="1100" b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100" b="0" dirty="0" smtClean="0">
                <a:solidFill>
                  <a:sysClr val="windowText" lastClr="000000"/>
                </a:solidFill>
              </a:rPr>
              <a:t>Захаров </a:t>
            </a:r>
            <a:r>
              <a:rPr lang="ru-RU" sz="1100" b="0" dirty="0">
                <a:solidFill>
                  <a:sysClr val="windowText" lastClr="000000"/>
                </a:solidFill>
              </a:rPr>
              <a:t>Сергей Николаевич - директор ГКУ РС (Я) «Агентство субсидий</a:t>
            </a:r>
            <a:r>
              <a:rPr lang="ru-RU" sz="1100" b="0" dirty="0" smtClean="0">
                <a:solidFill>
                  <a:sysClr val="windowText" lastClr="000000"/>
                </a:solidFill>
              </a:rPr>
              <a:t>», участник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100" b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100" b="0" dirty="0">
                <a:solidFill>
                  <a:sysClr val="windowText" lastClr="000000"/>
                </a:solidFill>
              </a:rPr>
              <a:t>Баланов Александр Александрович - заместитель директора ГКУ РС (Я) «Агентство субсидий</a:t>
            </a:r>
            <a:r>
              <a:rPr lang="ru-RU" sz="1100" b="0" dirty="0" smtClean="0">
                <a:solidFill>
                  <a:sysClr val="windowText" lastClr="000000"/>
                </a:solidFill>
              </a:rPr>
              <a:t>», участник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100" b="0" dirty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100" b="0" dirty="0">
                <a:solidFill>
                  <a:sysClr val="windowText" lastClr="000000"/>
                </a:solidFill>
              </a:rPr>
              <a:t>Емельянова Марина Николаевна - начальник правового отдела ГКУ РС (Я) «Агентство субсидий</a:t>
            </a:r>
            <a:r>
              <a:rPr lang="ru-RU" sz="1100" b="0" dirty="0" smtClean="0">
                <a:solidFill>
                  <a:sysClr val="windowText" lastClr="000000"/>
                </a:solidFill>
              </a:rPr>
              <a:t>», участник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ru-RU" sz="1100" b="0" dirty="0">
              <a:solidFill>
                <a:sysClr val="windowText" lastClr="000000"/>
              </a:solidFill>
            </a:endParaRPr>
          </a:p>
        </p:txBody>
      </p:sp>
      <p:pic>
        <p:nvPicPr>
          <p:cNvPr id="1027" name="Picture 3" descr="Z:\~Правовой отдел\2021\Бережливое производство\200295100930_3246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8" y="1039783"/>
            <a:ext cx="3745801" cy="28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07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6568" y="360855"/>
            <a:ext cx="6561138" cy="330200"/>
          </a:xfrm>
        </p:spPr>
        <p:txBody>
          <a:bodyPr/>
          <a:lstStyle/>
          <a:p>
            <a:r>
              <a:rPr lang="ru-RU" dirty="0" smtClean="0"/>
              <a:t>Дорожная карта проекта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12706"/>
              </p:ext>
            </p:extLst>
          </p:nvPr>
        </p:nvGraphicFramePr>
        <p:xfrm>
          <a:off x="380461" y="1020672"/>
          <a:ext cx="7988580" cy="3556956"/>
        </p:xfrm>
        <a:graphic>
          <a:graphicData uri="http://schemas.openxmlformats.org/drawingml/2006/table">
            <a:tbl>
              <a:tblPr/>
              <a:tblGrid>
                <a:gridCol w="374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7201"/>
                <a:gridCol w="7372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41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9680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00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17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5780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143232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1284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Этапы реализации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Комментарии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Месяц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февраль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март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апрель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июль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2911"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Предварительная (рабочая) встреча организации проекта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19.01.2021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рабочей группы по направлению проектной логики ПСР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19.01.2021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состава рабочей группы, выбор пилотных направлений и </a:t>
                      </a:r>
                    </a:p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распоряжения (приказ)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19.01.2021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3625"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снятие текущего состояния процесса. Разработка карты текущего состояния процесса. Поиск и выявление проблем.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08.02 - 14.02.2021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734"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целевой карты процесса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15.02-20.02.2021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24.02 -21.03.2021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88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</a:t>
                      </a:r>
                      <a:endParaRPr lang="ru-RU" sz="600" b="0" i="0" u="non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промежуточного совещания (</a:t>
                      </a:r>
                      <a:r>
                        <a:rPr lang="en-US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kick-off)"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08.04.2021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9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мероприятий по улучшению показателей эффективности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09.04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13.05.2021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Мониторинг устойчивости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05-15.06.2021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25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проекта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600" b="0" i="0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(итоговое совещание)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.202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646016"/>
            <a:ext cx="801518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68" y="1589163"/>
            <a:ext cx="268469" cy="2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69" y="1857334"/>
            <a:ext cx="268469" cy="2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74" y="2125504"/>
            <a:ext cx="268469" cy="2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18" y="2476417"/>
            <a:ext cx="268469" cy="2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19" y="2785131"/>
            <a:ext cx="268469" cy="2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01" y="3057820"/>
            <a:ext cx="2682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13" y="3416954"/>
            <a:ext cx="2682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13" y="3754253"/>
            <a:ext cx="2555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54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50" y="368738"/>
            <a:ext cx="6561138" cy="330200"/>
          </a:xfrm>
        </p:spPr>
        <p:txBody>
          <a:bodyPr/>
          <a:lstStyle/>
          <a:p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39850" y="111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37589"/>
              </p:ext>
            </p:extLst>
          </p:nvPr>
        </p:nvGraphicFramePr>
        <p:xfrm>
          <a:off x="224286" y="836763"/>
          <a:ext cx="7884544" cy="4070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941"/>
                <a:gridCol w="711572"/>
                <a:gridCol w="2098095"/>
                <a:gridCol w="2656936"/>
              </a:tblGrid>
              <a:tr h="18157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/>
                          </a:solidFill>
                          <a:effectLst/>
                        </a:rPr>
                        <a:t>1. Вовлеченные лица и рамки </a:t>
                      </a:r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endParaRPr lang="ru-RU" sz="8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Заказчик: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Готовцева Наталья Ильинична – заместитель министра ЖКХ и энергетики Республики Саха (Якутия)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Периметр проекта: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Заключение соглашений  о предоставлении субсидий ОКК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Границы процесса: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От формирования расчета размера субсидии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получения  подписанного и зарегистрированного электронного образа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соглашения.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Руководитель проекта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Петрова Наталья Николаевна – заместитель руководителя департамента экономики, финансов, имущества и информатизации Министерства ЖКХ и энергетики РС(Я)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Команда проекта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Захаров Сергей Николаевич - директор ГКУ РС (Я) «Агентство субсидий», участник;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Баланов Александр Александрович - заместитель директора ГКУ РС (Я) «Агентство субсидий», участник;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Емельянова Марина Николаевна - начальник правового отдела ГКУ РС (Я) «Агентство субсидий», участник;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Николаева Анна Гаврильевна - главный специалист департамента экономики, финансов, имущества и информатизации Министерства ЖКХ и энергетики РС (Я), администратор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/>
                          </a:solidFill>
                          <a:effectLst/>
                        </a:rPr>
                        <a:t>2. Обоснование выбора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Ключевой </a:t>
                      </a: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риск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– срыв финансирования получателей субсидий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u="sng" dirty="0">
                          <a:solidFill>
                            <a:schemeClr val="tx1"/>
                          </a:solidFill>
                          <a:effectLst/>
                        </a:rPr>
                        <a:t>Основные проблемы</a:t>
                      </a:r>
                      <a:r>
                        <a:rPr lang="ru-RU" sz="800" b="0" u="sng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Нерациональное использование рабочего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времени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Высокая доля ручного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труда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Длительное подписание соглашений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77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800" b="1" u="none" dirty="0">
                          <a:solidFill>
                            <a:schemeClr val="tx1"/>
                          </a:solidFill>
                          <a:effectLst/>
                        </a:rPr>
                        <a:t>. Цели и плановый </a:t>
                      </a:r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эффект</a:t>
                      </a:r>
                      <a:endParaRPr lang="ru-RU" sz="800" b="1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111125" indent="-1111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1" u="none" dirty="0">
                          <a:solidFill>
                            <a:schemeClr val="tx1"/>
                          </a:solidFill>
                          <a:effectLst/>
                        </a:rPr>
                        <a:t>4. Ключевые события </a:t>
                      </a:r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  <a:effectLst/>
                        </a:rPr>
                        <a:t>проекта</a:t>
                      </a:r>
                      <a:endParaRPr lang="ru-RU" sz="800" b="1" u="non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19.01.2021г. начало проекта;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08.02.2021г. - 14.02.2021г. анализ текущей ситуации, картирование процесса;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15.02.2021г. - 20.02.2021г. разработка карты целевого состояния процесса;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22.02.2021г. - 21.03.2021г. выявление проблем, формирование предложений по их улучшению, оценка рисков реализации;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08.04.2021г. защита выработанных предложений;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09.04.2021г. по 13.05.2021г. реализация выработанных предложений;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14.05.2021г. по 05.07.2021г. мониторинг реализации предложений;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08.07.2021г. закрытие проекта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Наименование цели 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Текущий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Целевой показатель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0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Сокращение срока заключения соглашения о предоставлении субсидии путем электронного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подписания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15 рабочих дней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5 рабочих дней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5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Доля соглашений подписанных в электронном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  <a:effectLst/>
                        </a:rPr>
                        <a:t>виде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60" marR="444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39850" y="1117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6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Соглашения о предоставлении субсидий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8"/>
            <p:extLst>
              <p:ext uri="{D42A27DB-BD31-4B8C-83A1-F6EECF244321}">
                <p14:modId xmlns:p14="http://schemas.microsoft.com/office/powerpoint/2010/main" val="222797486"/>
              </p:ext>
            </p:extLst>
          </p:nvPr>
        </p:nvGraphicFramePr>
        <p:xfrm>
          <a:off x="375847" y="1000664"/>
          <a:ext cx="8358578" cy="1408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2228"/>
                <a:gridCol w="1228725"/>
                <a:gridCol w="1171575"/>
                <a:gridCol w="1219200"/>
                <a:gridCol w="1466850"/>
              </a:tblGrid>
              <a:tr h="4637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2017г.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(шт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2018г. (шт.)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2019г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шт.)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2020г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. (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шт.)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163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Соглашения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дополнительные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соглашений к ним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809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1133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647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727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52" marR="520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253814"/>
              </p:ext>
            </p:extLst>
          </p:nvPr>
        </p:nvGraphicFramePr>
        <p:xfrm>
          <a:off x="326366" y="2777706"/>
          <a:ext cx="7972245" cy="212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3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9163" y="4713890"/>
            <a:ext cx="5868933" cy="231173"/>
          </a:xfrm>
        </p:spPr>
        <p:txBody>
          <a:bodyPr/>
          <a:lstStyle/>
          <a:p>
            <a:r>
              <a:rPr lang="ru-RU" dirty="0" smtClean="0"/>
              <a:t> Подробная карта: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miro.com/welcomeonboard/1NMz3pscXvsuajNWj9sPjeSdwcy066DDwT1YtmRVauAcrECexxCmY9oHre1H8u5Q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636" y="162447"/>
            <a:ext cx="6561138" cy="330200"/>
          </a:xfrm>
        </p:spPr>
        <p:txBody>
          <a:bodyPr/>
          <a:lstStyle/>
          <a:p>
            <a:r>
              <a:rPr lang="ru-RU" sz="2000" dirty="0" smtClean="0"/>
              <a:t>Текущая карта процесса заключения соглашений о предоставлении субсидий</a:t>
            </a:r>
            <a:endParaRPr lang="ru-RU" sz="2000" dirty="0"/>
          </a:p>
        </p:txBody>
      </p:sp>
      <p:pic>
        <p:nvPicPr>
          <p:cNvPr id="1028" name="Picture 4" descr="Z:\~Правовой отдел\2021\Бережливое производство\Текущее состоя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" y="819806"/>
            <a:ext cx="8213836" cy="3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~Правовой отдел\2021\Бережливое производство\Эффект текуще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" y="3605843"/>
            <a:ext cx="2337015" cy="10613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8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579163" y="4713890"/>
            <a:ext cx="5868933" cy="231173"/>
          </a:xfrm>
        </p:spPr>
        <p:txBody>
          <a:bodyPr/>
          <a:lstStyle/>
          <a:p>
            <a:r>
              <a:rPr lang="ru-RU" dirty="0" smtClean="0"/>
              <a:t> Подробная карта: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miro.com/welcomeonboard/1NMz3pscXvsuajNWj9sPjeSdwcy066DDwT1YtmRVauAcrECexxCmY9oHre1H8u5Q</a:t>
            </a:r>
            <a:endParaRPr lang="ru-RU" dirty="0"/>
          </a:p>
        </p:txBody>
      </p:sp>
      <p:pic>
        <p:nvPicPr>
          <p:cNvPr id="4099" name="Picture 3" descr="Z:\~Правовой отдел\2021\Бережливое производство\Текущее состояние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3" y="827689"/>
            <a:ext cx="7015656" cy="3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539750" y="267898"/>
            <a:ext cx="6561138" cy="330200"/>
          </a:xfrm>
        </p:spPr>
        <p:txBody>
          <a:bodyPr/>
          <a:lstStyle/>
          <a:p>
            <a:r>
              <a:rPr lang="ru-RU" sz="2000" dirty="0" smtClean="0"/>
              <a:t>Текущая карта процесса заключения соглашений о предоставлении субсидий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5143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1343</Words>
  <Application>Microsoft Office PowerPoint</Application>
  <PresentationFormat>Произвольный</PresentationFormat>
  <Paragraphs>331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Министерство жилищно-коммунального хозяйства и энергетики в рамках проекта «Эффективный регион»</vt:lpstr>
      <vt:lpstr>«Совершенствование документооборота в части заключения соглашений о предоставлении субсидий ОКК в программном комплексе АСЮЛ»</vt:lpstr>
      <vt:lpstr>Организационно-распорядительный документ</vt:lpstr>
      <vt:lpstr>Команда проекта</vt:lpstr>
      <vt:lpstr>Дорожная карта проекта</vt:lpstr>
      <vt:lpstr>Паспорт проекта</vt:lpstr>
      <vt:lpstr>Соглашения о предоставлении субсидий</vt:lpstr>
      <vt:lpstr>Текущая карта процесса заключения соглашений о предоставлении субсидий</vt:lpstr>
      <vt:lpstr>Текущая карта процесса заключения соглашений о предоставлении субсидий</vt:lpstr>
      <vt:lpstr>Текущая карта процесса заключения соглашений о предоставлении субсидий</vt:lpstr>
      <vt:lpstr>Текущая карта процесса заключения соглашений о предоставлении субсидий</vt:lpstr>
      <vt:lpstr>Основные проблемы</vt:lpstr>
      <vt:lpstr>Анализ причин возникновения проблем</vt:lpstr>
      <vt:lpstr>Предлагаемые решения</vt:lpstr>
      <vt:lpstr>Целевая карта процесса</vt:lpstr>
      <vt:lpstr>План мероприятий по реализации процесса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жилищно-коммунального хозяйства и энергетики в рамках проекта «Эффективный регион»</dc:title>
  <dc:creator>Марина Емельянова</dc:creator>
  <cp:lastModifiedBy>Марина Емельянова</cp:lastModifiedBy>
  <cp:revision>69</cp:revision>
  <cp:lastPrinted>2021-04-07T01:47:55Z</cp:lastPrinted>
  <dcterms:modified xsi:type="dcterms:W3CDTF">2021-07-20T05:43:33Z</dcterms:modified>
</cp:coreProperties>
</file>