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3"/>
  </p:notesMasterIdLst>
  <p:sldIdLst>
    <p:sldId id="345" r:id="rId3"/>
    <p:sldId id="433" r:id="rId4"/>
    <p:sldId id="410" r:id="rId5"/>
    <p:sldId id="395" r:id="rId6"/>
    <p:sldId id="420" r:id="rId7"/>
    <p:sldId id="425" r:id="rId8"/>
    <p:sldId id="430" r:id="rId9"/>
    <p:sldId id="431" r:id="rId10"/>
    <p:sldId id="434" r:id="rId11"/>
    <p:sldId id="390" r:id="rId12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колаева Наталья Дмитриевна" initials="ННД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5E99CE"/>
    <a:srgbClr val="8BC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106" autoAdjust="0"/>
  </p:normalViewPr>
  <p:slideViewPr>
    <p:cSldViewPr snapToGrid="0">
      <p:cViewPr>
        <p:scale>
          <a:sx n="110" d="100"/>
          <a:sy n="110" d="100"/>
        </p:scale>
        <p:origin x="-164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123B4D95-2055-4CF7-9B60-D941A93CD90A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71F28E60-D470-48AD-9BC6-3DB7A285A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63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198F-BE4C-4F28-8D89-94352108D0F6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749A-CD6F-4747-A975-A312479432BE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1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DC57-00FB-4EF9-9A3A-DBA899786E33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431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D35-5349-4D46-AD48-0FBF664745A1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479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A608-86B0-4F64-8AC3-9C2B74640285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60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8B70-AF9A-4A2F-92D3-BE26F988FC71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39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378-FF36-4847-8404-E31EA38C0488}" type="datetime1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5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222-8014-42E6-9947-7EDD9EB5D64B}" type="datetime1">
              <a:rPr lang="ru-RU" smtClean="0"/>
              <a:t>05.05.2023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89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88C9-6035-497C-A202-FFE3992ECF41}" type="datetime1">
              <a:rPr lang="ru-RU" smtClean="0"/>
              <a:t>05.05.2023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42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24FC-D039-4987-9F4A-925D1D235C25}" type="datetime1">
              <a:rPr lang="ru-RU" smtClean="0"/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20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F072-CA84-434C-8915-09DF1876C4EB}" type="datetime1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4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14-0A9F-4A8A-BA8F-075D845F06C4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549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4B91-2F63-401D-A8D9-868F32963836}" type="datetime1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539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09AF-338E-4D04-89F1-D15650935E58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9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E303-0FCA-402A-A45A-38D203C1B058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0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AAA2-3459-40D3-9E1F-F7D62D623B2F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6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A265-8EE2-4528-8179-F7C226CBC03C}" type="datetime1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13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C0FD-9C02-4B2C-B528-3A908FAD1D2C}" type="datetime1">
              <a:rPr lang="ru-RU" smtClean="0"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5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F7FA-82C5-49D0-B4F1-8B0DDC14282F}" type="datetime1">
              <a:rPr lang="ru-RU" smtClean="0"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4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8376-AA24-4603-9067-A4172A9E06D7}" type="datetime1">
              <a:rPr lang="ru-RU" smtClean="0"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14DF-2FCB-4B6C-AC5A-BE99C0449EE8}" type="datetime1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0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4143-38CA-4CC5-8D1D-6315752AA331}" type="datetime1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2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21B5-1D57-41F6-BC8B-5E63E699FD5E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53CA-B479-4DAA-8241-32E6C3C9E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8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3682C-7CE2-4088-A9C9-8F34BA21A72E}" type="datetime1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B958-E4A0-4E7B-B2F0-D4280D06E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2" y="60447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97214" y="1152956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689675" y="1356101"/>
            <a:ext cx="7911884" cy="421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altLang="ru-RU" sz="4000" dirty="0"/>
              <a:t>«Порядок</a:t>
            </a:r>
          </a:p>
          <a:p>
            <a:r>
              <a:rPr lang="ru-RU" altLang="ru-RU" sz="4000" dirty="0"/>
              <a:t>предоставления субсидий на возмещение недополученных доходов исполнителям услуг по вывозу жидких бытовых отходов, образующихся в многоквартирных </a:t>
            </a:r>
            <a:r>
              <a:rPr lang="ru-RU" altLang="ru-RU" sz="4000" dirty="0" smtClean="0"/>
              <a:t>домах»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7214" y="5818461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3639531" y="6415998"/>
            <a:ext cx="1688928" cy="421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715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Якутск 2023 год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0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6" y="60961"/>
            <a:ext cx="1028700" cy="86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195943" y="969773"/>
            <a:ext cx="8831679" cy="54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>
              <a:defRPr sz="1600" b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altLang="ru-RU" sz="28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Кураторы получателей субсидий,</a:t>
            </a:r>
          </a:p>
          <a:p>
            <a:r>
              <a:rPr lang="ru-RU" altLang="ru-RU" sz="28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Прокопьев Никита Витальевич– начальник отдела по работе с юридическими лицами ГКУ </a:t>
            </a:r>
            <a:r>
              <a:rPr lang="ru-RU" altLang="ru-RU" sz="28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РС(Я) «Агентство субсидий»</a:t>
            </a:r>
          </a:p>
          <a:p>
            <a:r>
              <a:rPr lang="en-US" altLang="ru-RU" sz="28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nv.prokopev@subsidii-jku.ru</a:t>
            </a:r>
            <a:r>
              <a:rPr lang="ru-RU" altLang="ru-RU" sz="28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 sz="2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altLang="ru-RU" sz="2800" b="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раб.тел</a:t>
            </a:r>
            <a:r>
              <a:rPr lang="ru-RU" altLang="ru-RU" sz="28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altLang="ru-RU" sz="28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8-4112-32-25-35</a:t>
            </a:r>
            <a:endParaRPr lang="ru-RU" altLang="ru-RU" sz="28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altLang="ru-R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7301" y="300213"/>
            <a:ext cx="7413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Контактные данные</a:t>
            </a:r>
          </a:p>
        </p:txBody>
      </p:sp>
    </p:spTree>
    <p:extLst>
      <p:ext uri="{BB962C8B-B14F-4D97-AF65-F5344CB8AC3E}">
        <p14:creationId xmlns:p14="http://schemas.microsoft.com/office/powerpoint/2010/main" val="34529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125913" y="281467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ru-RU" sz="24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2" y="60447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163716" y="920268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85622" y="281467"/>
            <a:ext cx="78033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97211" y="1170122"/>
            <a:ext cx="8893985" cy="5161667"/>
          </a:xfrm>
          <a:prstGeom prst="rect">
            <a:avLst/>
          </a:prstGeom>
          <a:ln w="12700" cmpd="sng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Закон Республики Саха (Якутия) от 9 декабря 2022 г. 2586-З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N1083-VI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возмещении недополученных доходов исполнителям услуг по вывозу жидких бытовых отходов, образующихся в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многоквартирных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домах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предоставления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субсидий на возмещение недополученных доходов исполнителям услуг по вывозу жидких бытовых отходов, образующихся в многоквартирных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домах находится на стадии регистрации, и распространяет действие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01 апреля 2023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Ознакомиться с проектом Порядка можно на сайте Агентства: 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http://subsidii-jku.ru/?p=8770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4831788" y="1056284"/>
            <a:ext cx="3980069" cy="63266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3" y="2192334"/>
            <a:ext cx="2492241" cy="1761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978341" y="1083299"/>
            <a:ext cx="3708459" cy="54966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ЖБО с МКД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85622" y="4655152"/>
            <a:ext cx="2432532" cy="178153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550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Многоквартирные дома (МКД);</a:t>
            </a:r>
          </a:p>
          <a:p>
            <a:pPr marL="180000" indent="-171450">
              <a:buFont typeface="Arial" pitchFamily="34" charset="0"/>
              <a:buChar char="•"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Дом блокированной застройки (ДБЗ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(ЧД ) предусмотренные в тарифах;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362743" y="3953665"/>
            <a:ext cx="18580" cy="701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125913" y="281467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ru-RU" sz="24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2" y="60447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163716" y="920268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37842" y="5853468"/>
            <a:ext cx="2517775" cy="58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дома (ЧД ) 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6821821" y="3995020"/>
            <a:ext cx="1" cy="660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499676" y="1056284"/>
            <a:ext cx="3980069" cy="63266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55093" y="1097782"/>
            <a:ext cx="3269231" cy="54966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450-п (ВО-ВК)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933" y="2194427"/>
            <a:ext cx="2517775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85621" y="138939"/>
            <a:ext cx="7803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на предоставление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вывозу жидких бытовых отходов, образующихся в многоквартирных домах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37842" y="4655153"/>
            <a:ext cx="2517775" cy="10430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Многоквартирные дома (МКД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 блокированной застройки (ДБЗ).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637842" y="5853468"/>
            <a:ext cx="2517775" cy="5832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637841" y="5853468"/>
            <a:ext cx="2517775" cy="5832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3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6364" y="24728"/>
            <a:ext cx="7490436" cy="7974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Aharoni" panose="02010803020104030203" pitchFamily="2" charset="-79"/>
              </a:rPr>
              <a:t>Изменения условий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Aharoni" panose="02010803020104030203" pitchFamily="2" charset="-79"/>
              </a:rPr>
              <a:t>предоставления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Aharoni" panose="02010803020104030203" pitchFamily="2" charset="-79"/>
              </a:rPr>
              <a:t>субсидий по Новому Порядку ЖБО в части тарифов/стоимости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6366" y="1207821"/>
            <a:ext cx="2808311" cy="39307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7490" y="3202543"/>
            <a:ext cx="4215866" cy="10511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наличие установленной стоимости услуг для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субсидируемый период, руб. без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НДС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уровне рекомендуемой регулирующим органом цены на услуги для населения.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22367" y="4586353"/>
            <a:ext cx="2238121" cy="17971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общего собрания собственников жилья в многоквартирном доме с указанием принятого тарифа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населения при реализации способ управления по ЖК РФ, договора на вывоз ЖБО с указанием цены-при отсутствии способов управления.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7790456" y="4302197"/>
            <a:ext cx="332645" cy="235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4" y="24729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66504" y="889599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80853" y="974163"/>
            <a:ext cx="3357529" cy="422452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450-п (ВО-ВК)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06659" y="974163"/>
            <a:ext cx="3357529" cy="430197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ЖБО с МКД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5296147" y="4292744"/>
            <a:ext cx="332645" cy="254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584868" y="1790054"/>
            <a:ext cx="4274999" cy="9453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регулирующего органа </a:t>
            </a:r>
          </a:p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полной стоимости услуг по вывозу жидких бытовых отходов из многоквартирных домов, согласованная Тарифным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агентством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30390" y="3202544"/>
            <a:ext cx="4151980" cy="10759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об установлении (утверждении)</a:t>
            </a:r>
          </a:p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льготных тарифов на коммунальные услуги</a:t>
            </a:r>
          </a:p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(ресурсы) для поставщиков услуг.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30388" y="1790054"/>
            <a:ext cx="4151981" cy="9453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об установлении (утверждении)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 обоснованных тарифов на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(ресурсы) для поставщиков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услуг.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4296836" y="2020248"/>
            <a:ext cx="288032" cy="180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304214" y="3632726"/>
            <a:ext cx="288032" cy="180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304214" y="4586353"/>
            <a:ext cx="2238121" cy="17971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государственного (муниципального) органа, в случае если собственником жилого фонда является Российская Федерация, субъект Российской Федерации, муниципальное образование.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389" y="213197"/>
            <a:ext cx="7886700" cy="51827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Aharoni" panose="02010803020104030203" pitchFamily="2" charset="-79"/>
              </a:rPr>
              <a:t>Заключение дополнительных соглашений при изменении жилого фонда в текущем финансовом году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CA-B479-4DAA-8241-32E6C3C9E207}" type="slidenum">
              <a:rPr lang="ru-RU" smtClean="0"/>
              <a:t>5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4701" y="2406812"/>
            <a:ext cx="4251702" cy="184747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"Жилого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фонда"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загрузки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 - июнь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текущего года и (или) после загрузки Сведений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весь финансовый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826662" y="2409987"/>
            <a:ext cx="4157419" cy="18520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увеличения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«Жилого фонда»: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	менее чем 20% - после загрузки сведений за январь - июнь текущего года и (или) после загрузки Сведений за весь финансовый год.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	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20% - при наличии выгруженных Сведений за полный месяц. 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474072" y="3155988"/>
            <a:ext cx="352590" cy="180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6" y="39901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90097" y="904771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18" y="1234779"/>
            <a:ext cx="39925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38640" y="1260369"/>
            <a:ext cx="3269231" cy="54966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450-п (ВО-ВК)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31788" y="1248228"/>
            <a:ext cx="3980069" cy="63266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70755" y="1267093"/>
            <a:ext cx="3269231" cy="54966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ЖБО с МКД</a:t>
            </a:r>
          </a:p>
        </p:txBody>
      </p:sp>
      <p:sp>
        <p:nvSpPr>
          <p:cNvPr id="14" name="Объект 4"/>
          <p:cNvSpPr txBox="1">
            <a:spLocks/>
          </p:cNvSpPr>
          <p:nvPr/>
        </p:nvSpPr>
        <p:spPr>
          <a:xfrm>
            <a:off x="4831788" y="4440264"/>
            <a:ext cx="4157419" cy="15782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полная стоимость услуг должна быть пересмотрена с учетом дополнительных (ушедших) объемов ЖФ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125912" y="358742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Представление Получателем дополнительных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документов</a:t>
            </a:r>
          </a:p>
        </p:txBody>
      </p:sp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1" y="119033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97212" y="1098474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211" y="1170122"/>
            <a:ext cx="8893985" cy="5515350"/>
          </a:xfrm>
          <a:prstGeom prst="rect">
            <a:avLst/>
          </a:prstGeom>
          <a:ln w="12700" cmpd="sng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Справка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регулирующего органа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определении полной стоимости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услуг по вывозу жидких бытовых отходов из многоквартирных домов,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согласованная Тарифным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агентством и ГКЦ РС(Я)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Реестр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жилых многоквартирных домов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субсидируемый период (Копия, заверенная руководителем организации,  согласованная с Тарифным агентством, с оттисками печати с обеих сторон, датами подписания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Лицензия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транспортирование отходов I-IV классов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Правоустанавливающие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документы на септики и сети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Инвестиционная программа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(Предоставляется с 01.01.2024 г.)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125912" y="460120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Выгрузка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данных через подсистему «Биллинговый Центр»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1" y="119033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97212" y="1098474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9228" y="1263111"/>
            <a:ext cx="8717796" cy="5246177"/>
          </a:xfrm>
          <a:prstGeom prst="rect">
            <a:avLst/>
          </a:prstGeom>
          <a:ln w="12700" cmpd="sng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заполнению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новой услуги «вывоза ЖБО с МКД»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подсистеме «Биллинговый центр» в разделе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«Документация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Запрос на доступ новой услуги «вывоз ЖБО с МКД»:</a:t>
            </a:r>
          </a:p>
          <a:p>
            <a:pPr marL="457200" indent="-45720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Ресурсоснабжающие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организации, находящиеся в районах РС(Я)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БЦ,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Время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работы: с 09:00 до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13:00,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К.т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+7 924 599 44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Техническая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поддержка через систему управления инцидентами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Glpi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https://osa.centerjkh.ru/.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Инструкция по активизации в систему расположена в главном меню в подсистеме «Биллинговый центр» в разделе «Документация», также на сайте https://centerjkh.ru/.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Ресурсоснабжающие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организации г. Якутск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МКУ «РБЦ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подсистему «Агентство субсидий. ЮЛ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Тип Финансирования: Вывоз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ЖБО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МКД;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125912" y="413749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Выгрузка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данных через подсистему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«РИС ЖКХ»</a:t>
            </a:r>
          </a:p>
        </p:txBody>
      </p:sp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1" y="119033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97212" y="1098474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3143" y="1263111"/>
            <a:ext cx="8202119" cy="5246177"/>
          </a:xfrm>
          <a:prstGeom prst="rect">
            <a:avLst/>
          </a:prstGeom>
          <a:ln w="12700" cmpd="sng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Отдельный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формат 4.0.4.1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где в Приложение 2. Справочник базовых услуг добавлена запись: «27 Вывоз ЖБО с МКД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подсистему «Агентство субсидий. ЮЛ» от основных услуг, разделение через категорию услуг (вывоз ЖБО с МКД);</a:t>
            </a:r>
          </a:p>
        </p:txBody>
      </p:sp>
    </p:spTree>
    <p:extLst>
      <p:ext uri="{BB962C8B-B14F-4D97-AF65-F5344CB8AC3E}">
        <p14:creationId xmlns:p14="http://schemas.microsoft.com/office/powerpoint/2010/main" val="34045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125913" y="281467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ru-RU" sz="24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2" y="60447"/>
            <a:ext cx="1028701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163716" y="920268"/>
            <a:ext cx="8893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85621" y="138939"/>
            <a:ext cx="7803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ВОДЫ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проведении проверок)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:\Users\nv_prokopev\Downloads\Септи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311" y="2801832"/>
            <a:ext cx="1617564" cy="191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v_prokopev\Downloads\АСмашин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005" y="2847324"/>
            <a:ext cx="241599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вно 3"/>
          <p:cNvSpPr/>
          <p:nvPr/>
        </p:nvSpPr>
        <p:spPr>
          <a:xfrm>
            <a:off x="6081323" y="3306640"/>
            <a:ext cx="646682" cy="90577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307076" y="3196087"/>
            <a:ext cx="1254978" cy="117319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932980" y="4847462"/>
            <a:ext cx="0" cy="1125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59398" y="1567968"/>
            <a:ext cx="10006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0"/>
          </p:cNvCxnSpPr>
          <p:nvPr/>
        </p:nvCxnSpPr>
        <p:spPr>
          <a:xfrm>
            <a:off x="2890029" y="1567969"/>
            <a:ext cx="1" cy="803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958647" y="5972988"/>
            <a:ext cx="974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nv_prokopev\Downloads\ВД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" y="1488939"/>
            <a:ext cx="1919888" cy="12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68113" y="904164"/>
            <a:ext cx="1408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Поставщик ХВС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nv_prokopev\Downloads\Теплоэнерг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7" y="5139686"/>
            <a:ext cx="1841959" cy="160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07076" y="4555075"/>
            <a:ext cx="1408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Поставщик ГВС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nv_prokopev\Downloads\МКД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67" y="2371396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Стрелка вправо 23"/>
          <p:cNvSpPr/>
          <p:nvPr/>
        </p:nvSpPr>
        <p:spPr>
          <a:xfrm>
            <a:off x="3778369" y="3509544"/>
            <a:ext cx="702942" cy="546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610708" y="2494055"/>
            <a:ext cx="1648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Септик МКД</a:t>
            </a:r>
          </a:p>
        </p:txBody>
      </p:sp>
    </p:spTree>
    <p:extLst>
      <p:ext uri="{BB962C8B-B14F-4D97-AF65-F5344CB8AC3E}">
        <p14:creationId xmlns:p14="http://schemas.microsoft.com/office/powerpoint/2010/main" val="40945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13722</TotalTime>
  <Words>737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Изменения условий предоставления субсидий по Новому Порядку ЖБО в части тарифов/стоимости</vt:lpstr>
      <vt:lpstr>Заключение дополнительных соглашений при изменении жилого фонда в текущем финансовом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Стоимость жилищно-коммунальных услуг на 1 кв.м площади жилья  руб./в мес</dc:title>
  <dc:creator>Николаева Наталья Дмитриевна</dc:creator>
  <cp:lastModifiedBy>Никита Витальевич Прокопьев</cp:lastModifiedBy>
  <cp:revision>346</cp:revision>
  <cp:lastPrinted>2022-11-09T07:19:01Z</cp:lastPrinted>
  <dcterms:created xsi:type="dcterms:W3CDTF">2018-07-18T06:54:03Z</dcterms:created>
  <dcterms:modified xsi:type="dcterms:W3CDTF">2023-05-05T07:09:42Z</dcterms:modified>
</cp:coreProperties>
</file>