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338" r:id="rId3"/>
    <p:sldId id="339" r:id="rId4"/>
    <p:sldId id="328" r:id="rId5"/>
    <p:sldId id="336" r:id="rId6"/>
    <p:sldId id="300" r:id="rId7"/>
    <p:sldId id="332" r:id="rId8"/>
    <p:sldId id="317" r:id="rId9"/>
    <p:sldId id="306" r:id="rId10"/>
    <p:sldId id="327" r:id="rId11"/>
    <p:sldId id="319" r:id="rId12"/>
    <p:sldId id="320" r:id="rId13"/>
    <p:sldId id="321" r:id="rId14"/>
    <p:sldId id="326" r:id="rId15"/>
    <p:sldId id="314" r:id="rId16"/>
    <p:sldId id="330" r:id="rId17"/>
    <p:sldId id="323" r:id="rId18"/>
    <p:sldId id="324" r:id="rId19"/>
    <p:sldId id="333" r:id="rId20"/>
    <p:sldId id="325" r:id="rId21"/>
    <p:sldId id="294" r:id="rId22"/>
    <p:sldId id="331" r:id="rId2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F1FCFE"/>
    <a:srgbClr val="FEFEDA"/>
    <a:srgbClr val="FFFFFF"/>
    <a:srgbClr val="C4CFDE"/>
    <a:srgbClr val="6BC5C3"/>
    <a:srgbClr val="FEB8B8"/>
    <a:srgbClr val="FEE6E6"/>
    <a:srgbClr val="FE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CA84E-4623-483E-8D80-822733A80FC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E744B76-3F68-4E7B-9612-41B40B2BE5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новых параметров «Год постройки» и «Конструктив». Заполнение в 4.0.4.1 будет обязательна для категории потребителей «Население»;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D26AF7-04FA-46D6-B92E-FE3FDB7AE755}" type="parTrans" cxnId="{61C98AB6-1A46-4D01-840B-CA9DFB444AB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9DEFCF-E6B3-4DC6-8EA2-17E03109B4AC}" type="sibTrans" cxnId="{61C98AB6-1A46-4D01-840B-CA9DFB444AB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E75EF-BCDB-4CD0-A63B-EC07E362B61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Обновление кодов благоустройства;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E3DE8BB-6E40-4D42-A2F1-AC9578DFCE2A}" type="par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238FF-5890-411C-9A7E-589266F07623}" type="sib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72166-39E2-4CFD-B2B0-AF8774DDEBB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Новая категория услуг, в связи с изменениями в Приказ Минфина России от 15.04.2024 №44Н, т.е. отделение услуг ТЭ, ТО, ПТзима, ПТлето от категории услуг «Основные»;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C2B5AFB-BD33-4809-8C52-E8E6BEBB7B10}" type="parTrans" cxnId="{9A7CEECA-4670-4E91-88D9-2601D38E175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5F49A-638F-4A78-9F01-93073A524118}" type="sibTrans" cxnId="{9A7CEECA-4670-4E91-88D9-2601D38E175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612FCA-D17F-4E9F-A25F-D6EDF87507F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новой услуги ХВСлето, в связи с появлением норматива для летнего водопровода.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809AE8-4C89-4A21-9A47-3DFE489FFFEF}" type="parTrans" cxnId="{BB1055B8-A32A-4514-BAAA-61C821E6743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5524CC-9C0F-42C4-A7DB-6CCFCFBD1596}" type="sibTrans" cxnId="{BB1055B8-A32A-4514-BAAA-61C821E6743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F4CA11-FD1B-4E55-84A1-744B039A489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Выгрузка/загрузка данных ОДПУ независимо от способа начислений;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839348-16BF-44B8-BE5A-2C7EE0C92FBF}" type="parTrans" cxnId="{B33F830F-B011-4604-A5FD-FA42CA420AE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4E76D-BA4B-44E0-A12B-443AC3D88C5B}" type="sibTrans" cxnId="{B33F830F-B011-4604-A5FD-FA42CA420AE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EF3E34-A80A-4920-B94A-878FD9CBB7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проверки на глубину перерасчетов, к начислению будут браться перерасчеты только с глубиной в 3 года.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3DA0AB-1447-4F91-955B-09098C759910}" type="par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0C2F-2FF8-4A63-8444-02FAC4B3B128}" type="sib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011B4-DC2C-422C-93BF-10771BADEE12}" type="pres">
      <dgm:prSet presAssocID="{2F8CA84E-4623-483E-8D80-822733A80F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2AE2-EC58-45D1-8AC3-E5840D9738B4}" type="pres">
      <dgm:prSet presAssocID="{DE744B76-3F68-4E7B-9612-41B40B2BE553}" presName="parentLin" presStyleCnt="0"/>
      <dgm:spPr/>
      <dgm:t>
        <a:bodyPr/>
        <a:lstStyle/>
        <a:p>
          <a:endParaRPr lang="ru-RU"/>
        </a:p>
      </dgm:t>
    </dgm:pt>
    <dgm:pt modelId="{EE46DA7A-712B-4467-8244-1FF85164B3AD}" type="pres">
      <dgm:prSet presAssocID="{DE744B76-3F68-4E7B-9612-41B40B2BE55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C03D977-2AF6-462C-92B4-3F4D64342791}" type="pres">
      <dgm:prSet presAssocID="{DE744B76-3F68-4E7B-9612-41B40B2BE553}" presName="parentText" presStyleLbl="node1" presStyleIdx="0" presStyleCnt="6" custScaleX="121065" custScaleY="12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1D651-72E7-4768-8619-1F6ABC5BE0E6}" type="pres">
      <dgm:prSet presAssocID="{DE744B76-3F68-4E7B-9612-41B40B2BE553}" presName="negativeSpace" presStyleCnt="0"/>
      <dgm:spPr/>
      <dgm:t>
        <a:bodyPr/>
        <a:lstStyle/>
        <a:p>
          <a:endParaRPr lang="ru-RU"/>
        </a:p>
      </dgm:t>
    </dgm:pt>
    <dgm:pt modelId="{F57E746F-AEAA-46C8-8DB7-5B540F37E5EE}" type="pres">
      <dgm:prSet presAssocID="{DE744B76-3F68-4E7B-9612-41B40B2BE55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D1E28-F32D-4B3A-B922-7E2EA41ACA1C}" type="pres">
      <dgm:prSet presAssocID="{D29DEFCF-E6B3-4DC6-8EA2-17E03109B4AC}" presName="spaceBetweenRectangles" presStyleCnt="0"/>
      <dgm:spPr/>
      <dgm:t>
        <a:bodyPr/>
        <a:lstStyle/>
        <a:p>
          <a:endParaRPr lang="ru-RU"/>
        </a:p>
      </dgm:t>
    </dgm:pt>
    <dgm:pt modelId="{184212EB-7B20-4909-AD84-7A2A5BC6D5C5}" type="pres">
      <dgm:prSet presAssocID="{536E75EF-BCDB-4CD0-A63B-EC07E362B61B}" presName="parentLin" presStyleCnt="0"/>
      <dgm:spPr/>
      <dgm:t>
        <a:bodyPr/>
        <a:lstStyle/>
        <a:p>
          <a:endParaRPr lang="ru-RU"/>
        </a:p>
      </dgm:t>
    </dgm:pt>
    <dgm:pt modelId="{28CCB2A1-CD97-4CBC-B3B3-4498A668B82F}" type="pres">
      <dgm:prSet presAssocID="{536E75EF-BCDB-4CD0-A63B-EC07E362B61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26E21F-0950-4E1E-87D0-28D880620280}" type="pres">
      <dgm:prSet presAssocID="{536E75EF-BCDB-4CD0-A63B-EC07E362B61B}" presName="parentText" presStyleLbl="node1" presStyleIdx="1" presStyleCnt="6" custScaleX="121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9E6B-CD59-47B6-8C4A-653B5BDE33CF}" type="pres">
      <dgm:prSet presAssocID="{536E75EF-BCDB-4CD0-A63B-EC07E362B61B}" presName="negativeSpace" presStyleCnt="0"/>
      <dgm:spPr/>
      <dgm:t>
        <a:bodyPr/>
        <a:lstStyle/>
        <a:p>
          <a:endParaRPr lang="ru-RU"/>
        </a:p>
      </dgm:t>
    </dgm:pt>
    <dgm:pt modelId="{DA11655C-E319-49B1-BF47-7A690880F24B}" type="pres">
      <dgm:prSet presAssocID="{536E75EF-BCDB-4CD0-A63B-EC07E362B61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E0AE-D1FD-4E97-B730-96E43CC88064}" type="pres">
      <dgm:prSet presAssocID="{C7E238FF-5890-411C-9A7E-589266F07623}" presName="spaceBetweenRectangles" presStyleCnt="0"/>
      <dgm:spPr/>
      <dgm:t>
        <a:bodyPr/>
        <a:lstStyle/>
        <a:p>
          <a:endParaRPr lang="ru-RU"/>
        </a:p>
      </dgm:t>
    </dgm:pt>
    <dgm:pt modelId="{8465C23D-1DF8-4F90-8D85-B6E3F305F537}" type="pres">
      <dgm:prSet presAssocID="{87872166-39E2-4CFD-B2B0-AF8774DDEBBD}" presName="parentLin" presStyleCnt="0"/>
      <dgm:spPr/>
      <dgm:t>
        <a:bodyPr/>
        <a:lstStyle/>
        <a:p>
          <a:endParaRPr lang="ru-RU"/>
        </a:p>
      </dgm:t>
    </dgm:pt>
    <dgm:pt modelId="{E0C4E2E0-5CEE-4B8F-AA2D-EBDB2DAF3C39}" type="pres">
      <dgm:prSet presAssocID="{87872166-39E2-4CFD-B2B0-AF8774DDEBB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323BF71-77A8-40F1-A2D8-BA4C3A792628}" type="pres">
      <dgm:prSet presAssocID="{87872166-39E2-4CFD-B2B0-AF8774DDEBBD}" presName="parentText" presStyleLbl="node1" presStyleIdx="2" presStyleCnt="6" custScaleX="121259" custScaleY="126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6374-0BA0-40EB-A445-3BDAE03DCA51}" type="pres">
      <dgm:prSet presAssocID="{87872166-39E2-4CFD-B2B0-AF8774DDEBBD}" presName="negativeSpace" presStyleCnt="0"/>
      <dgm:spPr/>
      <dgm:t>
        <a:bodyPr/>
        <a:lstStyle/>
        <a:p>
          <a:endParaRPr lang="ru-RU"/>
        </a:p>
      </dgm:t>
    </dgm:pt>
    <dgm:pt modelId="{55CD0D05-610D-41D6-89EC-F1116F925311}" type="pres">
      <dgm:prSet presAssocID="{87872166-39E2-4CFD-B2B0-AF8774DDEBB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DAB19-81CF-46FC-A29C-4DED53E53208}" type="pres">
      <dgm:prSet presAssocID="{0E95F49A-638F-4A78-9F01-93073A524118}" presName="spaceBetweenRectangles" presStyleCnt="0"/>
      <dgm:spPr/>
      <dgm:t>
        <a:bodyPr/>
        <a:lstStyle/>
        <a:p>
          <a:endParaRPr lang="ru-RU"/>
        </a:p>
      </dgm:t>
    </dgm:pt>
    <dgm:pt modelId="{FC409BB1-07D2-4B5F-9E20-6A56B33FF526}" type="pres">
      <dgm:prSet presAssocID="{61612FCA-D17F-4E9F-A25F-D6EDF87507FA}" presName="parentLin" presStyleCnt="0"/>
      <dgm:spPr/>
      <dgm:t>
        <a:bodyPr/>
        <a:lstStyle/>
        <a:p>
          <a:endParaRPr lang="ru-RU"/>
        </a:p>
      </dgm:t>
    </dgm:pt>
    <dgm:pt modelId="{1E7B30D9-C730-4C2F-814C-5DCBF250D5A8}" type="pres">
      <dgm:prSet presAssocID="{61612FCA-D17F-4E9F-A25F-D6EDF87507F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CA92737-DB67-4AA1-80DF-0A0F6F2E8296}" type="pres">
      <dgm:prSet presAssocID="{61612FCA-D17F-4E9F-A25F-D6EDF87507FA}" presName="parentText" presStyleLbl="node1" presStyleIdx="3" presStyleCnt="6" custScaleX="121082" custScaleY="119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04FBD-A584-435D-A2CA-8B4F689E5B3B}" type="pres">
      <dgm:prSet presAssocID="{61612FCA-D17F-4E9F-A25F-D6EDF87507FA}" presName="negativeSpace" presStyleCnt="0"/>
      <dgm:spPr/>
      <dgm:t>
        <a:bodyPr/>
        <a:lstStyle/>
        <a:p>
          <a:endParaRPr lang="ru-RU"/>
        </a:p>
      </dgm:t>
    </dgm:pt>
    <dgm:pt modelId="{07435DCF-41AB-4C1E-A615-068B5B3D3B68}" type="pres">
      <dgm:prSet presAssocID="{61612FCA-D17F-4E9F-A25F-D6EDF87507F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ABDF9-627C-46AE-A0FE-507C5568950B}" type="pres">
      <dgm:prSet presAssocID="{135524CC-9C0F-42C4-A7DB-6CCFCFBD1596}" presName="spaceBetweenRectangles" presStyleCnt="0"/>
      <dgm:spPr/>
      <dgm:t>
        <a:bodyPr/>
        <a:lstStyle/>
        <a:p>
          <a:endParaRPr lang="ru-RU"/>
        </a:p>
      </dgm:t>
    </dgm:pt>
    <dgm:pt modelId="{F1958D7C-6D9D-43D0-8A9A-620E34C18789}" type="pres">
      <dgm:prSet presAssocID="{37F4CA11-FD1B-4E55-84A1-744B039A4896}" presName="parentLin" presStyleCnt="0"/>
      <dgm:spPr/>
      <dgm:t>
        <a:bodyPr/>
        <a:lstStyle/>
        <a:p>
          <a:endParaRPr lang="ru-RU"/>
        </a:p>
      </dgm:t>
    </dgm:pt>
    <dgm:pt modelId="{42FED8AF-6F10-4E9B-8081-186BB1DBAEDA}" type="pres">
      <dgm:prSet presAssocID="{37F4CA11-FD1B-4E55-84A1-744B039A489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10373D8-048E-4A8F-B8AD-0AED851409B6}" type="pres">
      <dgm:prSet presAssocID="{37F4CA11-FD1B-4E55-84A1-744B039A4896}" presName="parentText" presStyleLbl="node1" presStyleIdx="4" presStyleCnt="6" custScaleX="120975" custScaleY="118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049F9-6271-4A56-AC4F-7216699C1EAC}" type="pres">
      <dgm:prSet presAssocID="{37F4CA11-FD1B-4E55-84A1-744B039A4896}" presName="negativeSpace" presStyleCnt="0"/>
      <dgm:spPr/>
      <dgm:t>
        <a:bodyPr/>
        <a:lstStyle/>
        <a:p>
          <a:endParaRPr lang="ru-RU"/>
        </a:p>
      </dgm:t>
    </dgm:pt>
    <dgm:pt modelId="{A66C6187-7395-4B51-B1FB-064B1A1EBE74}" type="pres">
      <dgm:prSet presAssocID="{37F4CA11-FD1B-4E55-84A1-744B039A489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EDB2B-C4AE-4DE5-8156-F1D0A940E835}" type="pres">
      <dgm:prSet presAssocID="{5614E76D-BA4B-44E0-A12B-443AC3D88C5B}" presName="spaceBetweenRectangles" presStyleCnt="0"/>
      <dgm:spPr/>
      <dgm:t>
        <a:bodyPr/>
        <a:lstStyle/>
        <a:p>
          <a:endParaRPr lang="ru-RU"/>
        </a:p>
      </dgm:t>
    </dgm:pt>
    <dgm:pt modelId="{F7DA5401-E8AF-4B85-9F9D-4B654CD2632F}" type="pres">
      <dgm:prSet presAssocID="{C1EF3E34-A80A-4920-B94A-878FD9CBB7CB}" presName="parentLin" presStyleCnt="0"/>
      <dgm:spPr/>
      <dgm:t>
        <a:bodyPr/>
        <a:lstStyle/>
        <a:p>
          <a:endParaRPr lang="ru-RU"/>
        </a:p>
      </dgm:t>
    </dgm:pt>
    <dgm:pt modelId="{7C594575-1290-4A0F-B814-E1FCE0B8EF45}" type="pres">
      <dgm:prSet presAssocID="{C1EF3E34-A80A-4920-B94A-878FD9CBB7C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E8331A7-AE5C-4AC0-B9C9-4839FD5C5963}" type="pres">
      <dgm:prSet presAssocID="{C1EF3E34-A80A-4920-B94A-878FD9CBB7CB}" presName="parentText" presStyleLbl="node1" presStyleIdx="5" presStyleCnt="6" custScaleX="120691" custScaleY="124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A828-0030-4340-9E45-0DED05526DB9}" type="pres">
      <dgm:prSet presAssocID="{C1EF3E34-A80A-4920-B94A-878FD9CBB7CB}" presName="negativeSpace" presStyleCnt="0"/>
      <dgm:spPr/>
      <dgm:t>
        <a:bodyPr/>
        <a:lstStyle/>
        <a:p>
          <a:endParaRPr lang="ru-RU"/>
        </a:p>
      </dgm:t>
    </dgm:pt>
    <dgm:pt modelId="{88919ABF-2F2E-4005-92F2-BC69A747DC0E}" type="pres">
      <dgm:prSet presAssocID="{C1EF3E34-A80A-4920-B94A-878FD9CBB7C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04AC0-36A2-4FE2-B226-F86B5C9C84B0}" type="presOf" srcId="{87872166-39E2-4CFD-B2B0-AF8774DDEBBD}" destId="{E0C4E2E0-5CEE-4B8F-AA2D-EBDB2DAF3C39}" srcOrd="0" destOrd="0" presId="urn:microsoft.com/office/officeart/2005/8/layout/list1"/>
    <dgm:cxn modelId="{9A7CEECA-4670-4E91-88D9-2601D38E175C}" srcId="{2F8CA84E-4623-483E-8D80-822733A80FC6}" destId="{87872166-39E2-4CFD-B2B0-AF8774DDEBBD}" srcOrd="2" destOrd="0" parTransId="{FC2B5AFB-BD33-4809-8C52-E8E6BEBB7B10}" sibTransId="{0E95F49A-638F-4A78-9F01-93073A524118}"/>
    <dgm:cxn modelId="{1435F6AF-2DDB-4D23-A582-25F441BB51FF}" type="presOf" srcId="{536E75EF-BCDB-4CD0-A63B-EC07E362B61B}" destId="{28CCB2A1-CD97-4CBC-B3B3-4498A668B82F}" srcOrd="0" destOrd="0" presId="urn:microsoft.com/office/officeart/2005/8/layout/list1"/>
    <dgm:cxn modelId="{4380773C-1D8D-4459-9C24-AD0C2F702454}" type="presOf" srcId="{DE744B76-3F68-4E7B-9612-41B40B2BE553}" destId="{EE46DA7A-712B-4467-8244-1FF85164B3AD}" srcOrd="0" destOrd="0" presId="urn:microsoft.com/office/officeart/2005/8/layout/list1"/>
    <dgm:cxn modelId="{F2726FA7-8177-4D6C-B228-5195DA11CC05}" type="presOf" srcId="{37F4CA11-FD1B-4E55-84A1-744B039A4896}" destId="{010373D8-048E-4A8F-B8AD-0AED851409B6}" srcOrd="1" destOrd="0" presId="urn:microsoft.com/office/officeart/2005/8/layout/list1"/>
    <dgm:cxn modelId="{2C00C3DB-6559-4BA1-87F3-EA763466DA45}" type="presOf" srcId="{61612FCA-D17F-4E9F-A25F-D6EDF87507FA}" destId="{ACA92737-DB67-4AA1-80DF-0A0F6F2E8296}" srcOrd="1" destOrd="0" presId="urn:microsoft.com/office/officeart/2005/8/layout/list1"/>
    <dgm:cxn modelId="{8DD1743E-9551-40FB-BC53-D2B4A80D657E}" type="presOf" srcId="{61612FCA-D17F-4E9F-A25F-D6EDF87507FA}" destId="{1E7B30D9-C730-4C2F-814C-5DCBF250D5A8}" srcOrd="0" destOrd="0" presId="urn:microsoft.com/office/officeart/2005/8/layout/list1"/>
    <dgm:cxn modelId="{CBC83C7D-41E3-47CE-BFD8-F618E2CE14B5}" type="presOf" srcId="{2F8CA84E-4623-483E-8D80-822733A80FC6}" destId="{724011B4-DC2C-422C-93BF-10771BADEE12}" srcOrd="0" destOrd="0" presId="urn:microsoft.com/office/officeart/2005/8/layout/list1"/>
    <dgm:cxn modelId="{0DBF5512-BEE1-4264-A2F0-5563FF09CA80}" type="presOf" srcId="{DE744B76-3F68-4E7B-9612-41B40B2BE553}" destId="{1C03D977-2AF6-462C-92B4-3F4D64342791}" srcOrd="1" destOrd="0" presId="urn:microsoft.com/office/officeart/2005/8/layout/list1"/>
    <dgm:cxn modelId="{B33F830F-B011-4604-A5FD-FA42CA420AE1}" srcId="{2F8CA84E-4623-483E-8D80-822733A80FC6}" destId="{37F4CA11-FD1B-4E55-84A1-744B039A4896}" srcOrd="4" destOrd="0" parTransId="{43839348-16BF-44B8-BE5A-2C7EE0C92FBF}" sibTransId="{5614E76D-BA4B-44E0-A12B-443AC3D88C5B}"/>
    <dgm:cxn modelId="{82D74C09-E6F1-4E7C-9A59-C549769F4AFE}" type="presOf" srcId="{C1EF3E34-A80A-4920-B94A-878FD9CBB7CB}" destId="{7C594575-1290-4A0F-B814-E1FCE0B8EF45}" srcOrd="0" destOrd="0" presId="urn:microsoft.com/office/officeart/2005/8/layout/list1"/>
    <dgm:cxn modelId="{51FB1850-D8F9-482E-97C8-DEF6AC90C2A2}" srcId="{2F8CA84E-4623-483E-8D80-822733A80FC6}" destId="{536E75EF-BCDB-4CD0-A63B-EC07E362B61B}" srcOrd="1" destOrd="0" parTransId="{0E3DE8BB-6E40-4D42-A2F1-AC9578DFCE2A}" sibTransId="{C7E238FF-5890-411C-9A7E-589266F07623}"/>
    <dgm:cxn modelId="{BB1055B8-A32A-4514-BAAA-61C821E6743D}" srcId="{2F8CA84E-4623-483E-8D80-822733A80FC6}" destId="{61612FCA-D17F-4E9F-A25F-D6EDF87507FA}" srcOrd="3" destOrd="0" parTransId="{2B809AE8-4C89-4A21-9A47-3DFE489FFFEF}" sibTransId="{135524CC-9C0F-42C4-A7DB-6CCFCFBD1596}"/>
    <dgm:cxn modelId="{E0A54F38-2E34-447A-B683-06016268ABAF}" srcId="{2F8CA84E-4623-483E-8D80-822733A80FC6}" destId="{C1EF3E34-A80A-4920-B94A-878FD9CBB7CB}" srcOrd="5" destOrd="0" parTransId="{AC3DA0AB-1447-4F91-955B-09098C759910}" sibTransId="{A8590C2F-2FF8-4A63-8444-02FAC4B3B128}"/>
    <dgm:cxn modelId="{39EB73F7-CD2F-4F49-8D7E-8A60D60A0A66}" type="presOf" srcId="{87872166-39E2-4CFD-B2B0-AF8774DDEBBD}" destId="{5323BF71-77A8-40F1-A2D8-BA4C3A792628}" srcOrd="1" destOrd="0" presId="urn:microsoft.com/office/officeart/2005/8/layout/list1"/>
    <dgm:cxn modelId="{1794E853-ADCA-4894-BD2A-C9C9A259C9F1}" type="presOf" srcId="{37F4CA11-FD1B-4E55-84A1-744B039A4896}" destId="{42FED8AF-6F10-4E9B-8081-186BB1DBAEDA}" srcOrd="0" destOrd="0" presId="urn:microsoft.com/office/officeart/2005/8/layout/list1"/>
    <dgm:cxn modelId="{1F380CC9-015D-4AC2-B76A-37F9E26E4113}" type="presOf" srcId="{C1EF3E34-A80A-4920-B94A-878FD9CBB7CB}" destId="{CE8331A7-AE5C-4AC0-B9C9-4839FD5C5963}" srcOrd="1" destOrd="0" presId="urn:microsoft.com/office/officeart/2005/8/layout/list1"/>
    <dgm:cxn modelId="{61C98AB6-1A46-4D01-840B-CA9DFB444AB2}" srcId="{2F8CA84E-4623-483E-8D80-822733A80FC6}" destId="{DE744B76-3F68-4E7B-9612-41B40B2BE553}" srcOrd="0" destOrd="0" parTransId="{BED26AF7-04FA-46D6-B92E-FE3FDB7AE755}" sibTransId="{D29DEFCF-E6B3-4DC6-8EA2-17E03109B4AC}"/>
    <dgm:cxn modelId="{769E71F3-60AA-4502-9FCC-F2B9BA4DFEFD}" type="presOf" srcId="{536E75EF-BCDB-4CD0-A63B-EC07E362B61B}" destId="{1026E21F-0950-4E1E-87D0-28D880620280}" srcOrd="1" destOrd="0" presId="urn:microsoft.com/office/officeart/2005/8/layout/list1"/>
    <dgm:cxn modelId="{55DCA17A-2CE0-4C82-B701-9BC4ED35E5AF}" type="presParOf" srcId="{724011B4-DC2C-422C-93BF-10771BADEE12}" destId="{44732AE2-EC58-45D1-8AC3-E5840D9738B4}" srcOrd="0" destOrd="0" presId="urn:microsoft.com/office/officeart/2005/8/layout/list1"/>
    <dgm:cxn modelId="{E63821DF-0330-4033-9A2E-7ADE3C22D7D7}" type="presParOf" srcId="{44732AE2-EC58-45D1-8AC3-E5840D9738B4}" destId="{EE46DA7A-712B-4467-8244-1FF85164B3AD}" srcOrd="0" destOrd="0" presId="urn:microsoft.com/office/officeart/2005/8/layout/list1"/>
    <dgm:cxn modelId="{CBF8564A-2747-421C-AC48-0BF92D1F61A1}" type="presParOf" srcId="{44732AE2-EC58-45D1-8AC3-E5840D9738B4}" destId="{1C03D977-2AF6-462C-92B4-3F4D64342791}" srcOrd="1" destOrd="0" presId="urn:microsoft.com/office/officeart/2005/8/layout/list1"/>
    <dgm:cxn modelId="{0D258C77-C6DD-4110-AFBD-57E015637A1E}" type="presParOf" srcId="{724011B4-DC2C-422C-93BF-10771BADEE12}" destId="{B8E1D651-72E7-4768-8619-1F6ABC5BE0E6}" srcOrd="1" destOrd="0" presId="urn:microsoft.com/office/officeart/2005/8/layout/list1"/>
    <dgm:cxn modelId="{D9F92380-9726-4FB4-B69F-F87F14F2B4B3}" type="presParOf" srcId="{724011B4-DC2C-422C-93BF-10771BADEE12}" destId="{F57E746F-AEAA-46C8-8DB7-5B540F37E5EE}" srcOrd="2" destOrd="0" presId="urn:microsoft.com/office/officeart/2005/8/layout/list1"/>
    <dgm:cxn modelId="{3849A5F7-71E7-4AE6-BD00-10F3A71B4A01}" type="presParOf" srcId="{724011B4-DC2C-422C-93BF-10771BADEE12}" destId="{E1BD1E28-F32D-4B3A-B922-7E2EA41ACA1C}" srcOrd="3" destOrd="0" presId="urn:microsoft.com/office/officeart/2005/8/layout/list1"/>
    <dgm:cxn modelId="{028904F6-2DFD-45B4-92F3-DD260DA0ECA1}" type="presParOf" srcId="{724011B4-DC2C-422C-93BF-10771BADEE12}" destId="{184212EB-7B20-4909-AD84-7A2A5BC6D5C5}" srcOrd="4" destOrd="0" presId="urn:microsoft.com/office/officeart/2005/8/layout/list1"/>
    <dgm:cxn modelId="{AE6CE8FC-E76B-4989-843C-E5A05167A22F}" type="presParOf" srcId="{184212EB-7B20-4909-AD84-7A2A5BC6D5C5}" destId="{28CCB2A1-CD97-4CBC-B3B3-4498A668B82F}" srcOrd="0" destOrd="0" presId="urn:microsoft.com/office/officeart/2005/8/layout/list1"/>
    <dgm:cxn modelId="{FDEA3092-A2F5-4A94-9175-BC0283FEA1E4}" type="presParOf" srcId="{184212EB-7B20-4909-AD84-7A2A5BC6D5C5}" destId="{1026E21F-0950-4E1E-87D0-28D880620280}" srcOrd="1" destOrd="0" presId="urn:microsoft.com/office/officeart/2005/8/layout/list1"/>
    <dgm:cxn modelId="{D40CA88B-4F71-4E77-9631-0987EE240387}" type="presParOf" srcId="{724011B4-DC2C-422C-93BF-10771BADEE12}" destId="{40D09E6B-CD59-47B6-8C4A-653B5BDE33CF}" srcOrd="5" destOrd="0" presId="urn:microsoft.com/office/officeart/2005/8/layout/list1"/>
    <dgm:cxn modelId="{2853530D-3B11-450C-AA68-580FB992625B}" type="presParOf" srcId="{724011B4-DC2C-422C-93BF-10771BADEE12}" destId="{DA11655C-E319-49B1-BF47-7A690880F24B}" srcOrd="6" destOrd="0" presId="urn:microsoft.com/office/officeart/2005/8/layout/list1"/>
    <dgm:cxn modelId="{F4C708E4-B793-485F-A1B7-4FD6489B4FF2}" type="presParOf" srcId="{724011B4-DC2C-422C-93BF-10771BADEE12}" destId="{0868E0AE-D1FD-4E97-B730-96E43CC88064}" srcOrd="7" destOrd="0" presId="urn:microsoft.com/office/officeart/2005/8/layout/list1"/>
    <dgm:cxn modelId="{E737D129-039F-40E6-94ED-BBDF9F7DEE81}" type="presParOf" srcId="{724011B4-DC2C-422C-93BF-10771BADEE12}" destId="{8465C23D-1DF8-4F90-8D85-B6E3F305F537}" srcOrd="8" destOrd="0" presId="urn:microsoft.com/office/officeart/2005/8/layout/list1"/>
    <dgm:cxn modelId="{55DD2291-9DBF-43B9-AD47-672FA67F9160}" type="presParOf" srcId="{8465C23D-1DF8-4F90-8D85-B6E3F305F537}" destId="{E0C4E2E0-5CEE-4B8F-AA2D-EBDB2DAF3C39}" srcOrd="0" destOrd="0" presId="urn:microsoft.com/office/officeart/2005/8/layout/list1"/>
    <dgm:cxn modelId="{D39C1DA4-70E2-4CEA-B087-B47006553C9F}" type="presParOf" srcId="{8465C23D-1DF8-4F90-8D85-B6E3F305F537}" destId="{5323BF71-77A8-40F1-A2D8-BA4C3A792628}" srcOrd="1" destOrd="0" presId="urn:microsoft.com/office/officeart/2005/8/layout/list1"/>
    <dgm:cxn modelId="{423217AF-3F78-4111-8FB3-73EC6FBE0030}" type="presParOf" srcId="{724011B4-DC2C-422C-93BF-10771BADEE12}" destId="{58C56374-0BA0-40EB-A445-3BDAE03DCA51}" srcOrd="9" destOrd="0" presId="urn:microsoft.com/office/officeart/2005/8/layout/list1"/>
    <dgm:cxn modelId="{431CA430-0652-40FA-9FE0-EF55C64F5CBC}" type="presParOf" srcId="{724011B4-DC2C-422C-93BF-10771BADEE12}" destId="{55CD0D05-610D-41D6-89EC-F1116F925311}" srcOrd="10" destOrd="0" presId="urn:microsoft.com/office/officeart/2005/8/layout/list1"/>
    <dgm:cxn modelId="{C9B99732-66DA-4D29-90E7-156580E8FB5A}" type="presParOf" srcId="{724011B4-DC2C-422C-93BF-10771BADEE12}" destId="{6FEDAB19-81CF-46FC-A29C-4DED53E53208}" srcOrd="11" destOrd="0" presId="urn:microsoft.com/office/officeart/2005/8/layout/list1"/>
    <dgm:cxn modelId="{3CF6A3BB-48BA-48EB-A0BD-A016794083F9}" type="presParOf" srcId="{724011B4-DC2C-422C-93BF-10771BADEE12}" destId="{FC409BB1-07D2-4B5F-9E20-6A56B33FF526}" srcOrd="12" destOrd="0" presId="urn:microsoft.com/office/officeart/2005/8/layout/list1"/>
    <dgm:cxn modelId="{24901065-BB5B-49D9-8982-AB99DAAC1D73}" type="presParOf" srcId="{FC409BB1-07D2-4B5F-9E20-6A56B33FF526}" destId="{1E7B30D9-C730-4C2F-814C-5DCBF250D5A8}" srcOrd="0" destOrd="0" presId="urn:microsoft.com/office/officeart/2005/8/layout/list1"/>
    <dgm:cxn modelId="{2DA455EC-039B-47BC-8BB1-07B22260CEFE}" type="presParOf" srcId="{FC409BB1-07D2-4B5F-9E20-6A56B33FF526}" destId="{ACA92737-DB67-4AA1-80DF-0A0F6F2E8296}" srcOrd="1" destOrd="0" presId="urn:microsoft.com/office/officeart/2005/8/layout/list1"/>
    <dgm:cxn modelId="{C9CA160D-AC15-44E8-B27D-7C3D05D68044}" type="presParOf" srcId="{724011B4-DC2C-422C-93BF-10771BADEE12}" destId="{6F404FBD-A584-435D-A2CA-8B4F689E5B3B}" srcOrd="13" destOrd="0" presId="urn:microsoft.com/office/officeart/2005/8/layout/list1"/>
    <dgm:cxn modelId="{509A3B03-5389-4965-BB49-0E12959D9D2B}" type="presParOf" srcId="{724011B4-DC2C-422C-93BF-10771BADEE12}" destId="{07435DCF-41AB-4C1E-A615-068B5B3D3B68}" srcOrd="14" destOrd="0" presId="urn:microsoft.com/office/officeart/2005/8/layout/list1"/>
    <dgm:cxn modelId="{DC1B5981-2982-4CD0-83BA-A2997C49A6C4}" type="presParOf" srcId="{724011B4-DC2C-422C-93BF-10771BADEE12}" destId="{6E1ABDF9-627C-46AE-A0FE-507C5568950B}" srcOrd="15" destOrd="0" presId="urn:microsoft.com/office/officeart/2005/8/layout/list1"/>
    <dgm:cxn modelId="{3DBF7123-A582-484E-BC3B-6F3CD081CC3D}" type="presParOf" srcId="{724011B4-DC2C-422C-93BF-10771BADEE12}" destId="{F1958D7C-6D9D-43D0-8A9A-620E34C18789}" srcOrd="16" destOrd="0" presId="urn:microsoft.com/office/officeart/2005/8/layout/list1"/>
    <dgm:cxn modelId="{C2FFCD24-2B06-4BEB-9F7C-BA0416013BA4}" type="presParOf" srcId="{F1958D7C-6D9D-43D0-8A9A-620E34C18789}" destId="{42FED8AF-6F10-4E9B-8081-186BB1DBAEDA}" srcOrd="0" destOrd="0" presId="urn:microsoft.com/office/officeart/2005/8/layout/list1"/>
    <dgm:cxn modelId="{C0F8D6EA-3917-4DB3-A479-AD5EA7BA97F1}" type="presParOf" srcId="{F1958D7C-6D9D-43D0-8A9A-620E34C18789}" destId="{010373D8-048E-4A8F-B8AD-0AED851409B6}" srcOrd="1" destOrd="0" presId="urn:microsoft.com/office/officeart/2005/8/layout/list1"/>
    <dgm:cxn modelId="{567D4EE5-29E4-4436-B460-5FF97A4E27E1}" type="presParOf" srcId="{724011B4-DC2C-422C-93BF-10771BADEE12}" destId="{788049F9-6271-4A56-AC4F-7216699C1EAC}" srcOrd="17" destOrd="0" presId="urn:microsoft.com/office/officeart/2005/8/layout/list1"/>
    <dgm:cxn modelId="{6061AD9A-DC14-4AA4-9D83-E45E7BE69BBC}" type="presParOf" srcId="{724011B4-DC2C-422C-93BF-10771BADEE12}" destId="{A66C6187-7395-4B51-B1FB-064B1A1EBE74}" srcOrd="18" destOrd="0" presId="urn:microsoft.com/office/officeart/2005/8/layout/list1"/>
    <dgm:cxn modelId="{4A3A0707-FDBB-46FC-929F-66E3009F5CEF}" type="presParOf" srcId="{724011B4-DC2C-422C-93BF-10771BADEE12}" destId="{EA9EDB2B-C4AE-4DE5-8156-F1D0A940E835}" srcOrd="19" destOrd="0" presId="urn:microsoft.com/office/officeart/2005/8/layout/list1"/>
    <dgm:cxn modelId="{63C77B11-D319-4875-A787-51D4429DE8F2}" type="presParOf" srcId="{724011B4-DC2C-422C-93BF-10771BADEE12}" destId="{F7DA5401-E8AF-4B85-9F9D-4B654CD2632F}" srcOrd="20" destOrd="0" presId="urn:microsoft.com/office/officeart/2005/8/layout/list1"/>
    <dgm:cxn modelId="{00CF4A50-30F1-48AC-ACB5-6A977665FC2D}" type="presParOf" srcId="{F7DA5401-E8AF-4B85-9F9D-4B654CD2632F}" destId="{7C594575-1290-4A0F-B814-E1FCE0B8EF45}" srcOrd="0" destOrd="0" presId="urn:microsoft.com/office/officeart/2005/8/layout/list1"/>
    <dgm:cxn modelId="{F3D6F9D1-1D30-431C-8991-B910A6051EDF}" type="presParOf" srcId="{F7DA5401-E8AF-4B85-9F9D-4B654CD2632F}" destId="{CE8331A7-AE5C-4AC0-B9C9-4839FD5C5963}" srcOrd="1" destOrd="0" presId="urn:microsoft.com/office/officeart/2005/8/layout/list1"/>
    <dgm:cxn modelId="{0BAA1634-594E-4C93-9C7B-EF9DB865A482}" type="presParOf" srcId="{724011B4-DC2C-422C-93BF-10771BADEE12}" destId="{1037A828-0030-4340-9E45-0DED05526DB9}" srcOrd="21" destOrd="0" presId="urn:microsoft.com/office/officeart/2005/8/layout/list1"/>
    <dgm:cxn modelId="{DAAC29EC-8B91-4543-97BF-736BC78B84B0}" type="presParOf" srcId="{724011B4-DC2C-422C-93BF-10771BADEE12}" destId="{88919ABF-2F2E-4005-92F2-BC69A747DC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746F-AEAA-46C8-8DB7-5B540F37E5EE}">
      <dsp:nvSpPr>
        <dsp:cNvPr id="0" name=""/>
        <dsp:cNvSpPr/>
      </dsp:nvSpPr>
      <dsp:spPr>
        <a:xfrm>
          <a:off x="0" y="434010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3D977-2AF6-462C-92B4-3F4D64342791}">
      <dsp:nvSpPr>
        <dsp:cNvPr id="0" name=""/>
        <dsp:cNvSpPr/>
      </dsp:nvSpPr>
      <dsp:spPr>
        <a:xfrm>
          <a:off x="434771" y="46"/>
          <a:ext cx="7368981" cy="714404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Добавление новых параметров «Год постройки» и «Конструктив». Заполнение в 4.0.4.1 будет обязательна для категории потребителей «Население»;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645" y="34920"/>
        <a:ext cx="7299233" cy="644656"/>
      </dsp:txXfrm>
    </dsp:sp>
    <dsp:sp modelId="{DA11655C-E319-49B1-BF47-7A690880F24B}">
      <dsp:nvSpPr>
        <dsp:cNvPr id="0" name=""/>
        <dsp:cNvSpPr/>
      </dsp:nvSpPr>
      <dsp:spPr>
        <a:xfrm>
          <a:off x="0" y="1295850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E21F-0950-4E1E-87D0-28D880620280}">
      <dsp:nvSpPr>
        <dsp:cNvPr id="0" name=""/>
        <dsp:cNvSpPr/>
      </dsp:nvSpPr>
      <dsp:spPr>
        <a:xfrm>
          <a:off x="434771" y="1015410"/>
          <a:ext cx="7380728" cy="560880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Обновление кодов благоустройства;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151" y="1042790"/>
        <a:ext cx="7325968" cy="506120"/>
      </dsp:txXfrm>
    </dsp:sp>
    <dsp:sp modelId="{55CD0D05-610D-41D6-89EC-F1116F925311}">
      <dsp:nvSpPr>
        <dsp:cNvPr id="0" name=""/>
        <dsp:cNvSpPr/>
      </dsp:nvSpPr>
      <dsp:spPr>
        <a:xfrm>
          <a:off x="0" y="2306806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3BF71-77A8-40F1-A2D8-BA4C3A792628}">
      <dsp:nvSpPr>
        <dsp:cNvPr id="0" name=""/>
        <dsp:cNvSpPr/>
      </dsp:nvSpPr>
      <dsp:spPr>
        <a:xfrm>
          <a:off x="434771" y="1877250"/>
          <a:ext cx="7380789" cy="709995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Новая категория услуг, в связи с изменениями в Приказ Минфина России от 15.04.2024 №44Н, т.е. отделение услуг ТЭ, ТО, ПТзима, ПТлето от категории услуг «Основные»;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430" y="1911909"/>
        <a:ext cx="7311471" cy="640677"/>
      </dsp:txXfrm>
    </dsp:sp>
    <dsp:sp modelId="{07435DCF-41AB-4C1E-A615-068B5B3D3B68}">
      <dsp:nvSpPr>
        <dsp:cNvPr id="0" name=""/>
        <dsp:cNvSpPr/>
      </dsp:nvSpPr>
      <dsp:spPr>
        <a:xfrm>
          <a:off x="0" y="3280665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2737-DB67-4AA1-80DF-0A0F6F2E8296}">
      <dsp:nvSpPr>
        <dsp:cNvPr id="0" name=""/>
        <dsp:cNvSpPr/>
      </dsp:nvSpPr>
      <dsp:spPr>
        <a:xfrm>
          <a:off x="434771" y="2888206"/>
          <a:ext cx="7370016" cy="67289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Добавление новой услуги ХВСлето, в связи с появлением норматива для летнего водопровода.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619" y="2921054"/>
        <a:ext cx="7304320" cy="607202"/>
      </dsp:txXfrm>
    </dsp:sp>
    <dsp:sp modelId="{A66C6187-7395-4B51-B1FB-064B1A1EBE74}">
      <dsp:nvSpPr>
        <dsp:cNvPr id="0" name=""/>
        <dsp:cNvSpPr/>
      </dsp:nvSpPr>
      <dsp:spPr>
        <a:xfrm>
          <a:off x="0" y="4247625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373D8-048E-4A8F-B8AD-0AED851409B6}">
      <dsp:nvSpPr>
        <dsp:cNvPr id="0" name=""/>
        <dsp:cNvSpPr/>
      </dsp:nvSpPr>
      <dsp:spPr>
        <a:xfrm>
          <a:off x="434771" y="3862065"/>
          <a:ext cx="7363503" cy="666000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Выгрузка/загрузка данных ОДПУ независимо от способа начислений;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282" y="3894576"/>
        <a:ext cx="7298481" cy="600978"/>
      </dsp:txXfrm>
    </dsp:sp>
    <dsp:sp modelId="{88919ABF-2F2E-4005-92F2-BC69A747DC0E}">
      <dsp:nvSpPr>
        <dsp:cNvPr id="0" name=""/>
        <dsp:cNvSpPr/>
      </dsp:nvSpPr>
      <dsp:spPr>
        <a:xfrm>
          <a:off x="0" y="5249091"/>
          <a:ext cx="8695425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331A7-AE5C-4AC0-B9C9-4839FD5C5963}">
      <dsp:nvSpPr>
        <dsp:cNvPr id="0" name=""/>
        <dsp:cNvSpPr/>
      </dsp:nvSpPr>
      <dsp:spPr>
        <a:xfrm>
          <a:off x="434771" y="4829025"/>
          <a:ext cx="7346216" cy="700505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066" tIns="0" rIns="23006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Добавление проверки на глубину перерасчетов, к начислению будут браться перерасчеты только с глубиной в 3 года.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967" y="4863221"/>
        <a:ext cx="7277824" cy="63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A63B630E-8BBA-450A-970D-43A37E9E35FA}" type="datetimeFigureOut">
              <a:rPr lang="ru-RU" smtClean="0"/>
              <a:t>27.09.2024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BFE793B5-08C8-433F-9A1E-A34AD9B7C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963D8E-B393-4E3C-8F40-DE907207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DC1AEEE-7C00-46FB-99E4-0EF3FADFD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24990"/>
            <a:ext cx="2326003" cy="1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089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287" y="6356351"/>
            <a:ext cx="2057400" cy="365125"/>
          </a:xfrm>
        </p:spPr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587" y="6356351"/>
            <a:ext cx="30861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587" y="6356351"/>
            <a:ext cx="2057400" cy="365125"/>
          </a:xfrm>
        </p:spPr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7877FB3-F401-4623-B344-FD21BF116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45" y="5689097"/>
            <a:ext cx="8447438" cy="840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B520A1C-5573-4888-AAC7-10BA40BEDF89}"/>
              </a:ext>
            </a:extLst>
          </p:cNvPr>
          <p:cNvSpPr/>
          <p:nvPr userDrawn="1"/>
        </p:nvSpPr>
        <p:spPr>
          <a:xfrm>
            <a:off x="5834743" y="4190462"/>
            <a:ext cx="170740" cy="266753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1C64C87E-5DF4-4DAA-B355-9A0F21C2C265}"/>
              </a:ext>
            </a:extLst>
          </p:cNvPr>
          <p:cNvSpPr/>
          <p:nvPr userDrawn="1"/>
        </p:nvSpPr>
        <p:spPr>
          <a:xfrm>
            <a:off x="4692072" y="0"/>
            <a:ext cx="4745841" cy="4427849"/>
          </a:xfrm>
          <a:prstGeom prst="parallelogram">
            <a:avLst>
              <a:gd name="adj" fmla="val 100880"/>
            </a:avLst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E849483-914A-4BF8-ABCE-B8771EA4C1C8}"/>
              </a:ext>
            </a:extLst>
          </p:cNvPr>
          <p:cNvSpPr/>
          <p:nvPr userDrawn="1"/>
        </p:nvSpPr>
        <p:spPr>
          <a:xfrm rot="5400000">
            <a:off x="6490898" y="3707299"/>
            <a:ext cx="185957" cy="115292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3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9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8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0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5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4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arif-online.sakha.gov.ru/o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subsidii-jku.ru/" TargetMode="External"/><Relationship Id="rId7" Type="http://schemas.openxmlformats.org/officeDocument/2006/relationships/hyperlink" Target="https://vk.com/as_yk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t.me/as_ykt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subsidii.a@mail.ru" TargetMode="External"/><Relationship Id="rId9" Type="http://schemas.openxmlformats.org/officeDocument/2006/relationships/hyperlink" Target="https://ok.ru/group/700000010573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" y="127977"/>
            <a:ext cx="561447" cy="645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48904" y="219699"/>
            <a:ext cx="7591245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478" y="1000125"/>
            <a:ext cx="8282472" cy="47815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на возмещение недополученных доходов в связи с установлением льготных тарифов на коммунальные услуги,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Модернизация АСЮЛ, Проблемные вопросы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докладчик: ведущий экономист отдела по работе с юридическими лицами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Борисова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Саина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Артемовна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 Проведение Отбора в Электронном бюджете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докладчик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ведущий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юрисконсульт правового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  Контрольно-ревизионная деятельность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докладчик: ведущий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экономист отдела ревизии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Зырянова Екатерина Леонидовна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68" y="985627"/>
            <a:ext cx="867502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v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Новый дополнительный параметр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«диапазон потребления ЭЭ» для льготных тарифов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: приказ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ФАС России от 12 октября 2023 г. №726/23 «О предельных минимальных и максимальных уровнях тарифов на электрическую энергию (мощность), поставляемую населению и приравненным к нему категориям потребителей, по субъектам Российской Федерации на 2024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/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Отображение двух </a:t>
            </a:r>
            <a:r>
              <a:rPr lang="ru-RU" sz="1650" b="1" dirty="0">
                <a:latin typeface="Times New Roman" pitchFamily="18" charset="0"/>
                <a:cs typeface="Times New Roman" pitchFamily="18" charset="0"/>
              </a:rPr>
              <a:t>тарифов в одном месяце по одной 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услуге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заводить параметры тарифов в БЦ и АСЮЛ с соответствующими датами;</a:t>
            </a: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ыгружать/загружать 4.0.4.1 с распределенными объемами по дням двумя строками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с соответствующими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тарифами.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Symbol"/>
              <a:buChar char="!"/>
            </a:pP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transfer_log</a:t>
            </a:r>
            <a:r>
              <a:rPr lang="en-US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.csv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отобразится ошибка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причиной «Не удалось сопоставить значение тарифа» с указанием расположения 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значения.</a:t>
            </a:r>
          </a:p>
          <a:p>
            <a:pPr marL="285750" indent="-285750" algn="just">
              <a:buFont typeface="Symbol"/>
              <a:buChar char="!"/>
            </a:pPr>
            <a:endParaRPr lang="ru-RU" sz="16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* 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 одному из тарифов (или обоим тарифам) не будут соответствовать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при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  <a:sym typeface="Symbol"/>
              </a:rPr>
              <a:t>загрузке 4.0.4.1 в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АСЮЛ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2" b="32854"/>
          <a:stretch/>
        </p:blipFill>
        <p:spPr>
          <a:xfrm>
            <a:off x="1411515" y="3188390"/>
            <a:ext cx="6770774" cy="1096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565" y="4965231"/>
            <a:ext cx="6152025" cy="588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7413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68" y="763627"/>
            <a:ext cx="86750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Проверка при загрузке данных в АСЮЛ:</a:t>
            </a:r>
          </a:p>
          <a:p>
            <a:pPr algn="ctr">
              <a:tabLst>
                <a:tab pos="361950" algn="l"/>
              </a:tabLs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619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Тариф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 = Тариф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 лога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transfer_log.csv при не соответствии тарифов: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«Предупреждение! &lt;тариф&gt; РИС не соответствует тарифам, заведенным в АСЮЛ»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указанием файла, секции и номера строки секции. </a:t>
            </a: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ЛОГ является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предупреждением, данные отобразятся в отчете 5.4, но не будут приняты к начислению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Восстановление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исключенных начислений за текущий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производится раз в полгода при выполнения сверки по доходной части: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∑Объём 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∑Объём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перерасчёта(-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* Тариф для населения АС =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 4.0.4.1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(без НДС )n +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перерасчёта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 n),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n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месяц.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 значений доходов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округления до десятых, допуская погрешность в 1.00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indent="2667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 сверки тарифов отображается в Отчете об исключении и восстановлении объемов в Начисление / Акты начислений / Акты / Субсидии / Экспорт.</a:t>
            </a:r>
          </a:p>
          <a:p>
            <a:pPr indent="266700"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Перерасчеты должны быть произведены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конца текущего 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противном случае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исключенные дома не подлежат к восстановлению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3931340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68" y="1154490"/>
            <a:ext cx="86750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переносе 4.0.4.1 выполняется проверка на наличие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оприборенности (П*) при признаке расчета (ПР*) – расход по прибору учета.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секциях по начислениям в поле «Вид расчета по прибору учета» указано значение «Расход по прибору учета», и в секции pu.csv отсутствуют приборы учета для данных начислений, то данные не переносятся в систему и выводятся в transferlogs.csv с указанием причины: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признаке расчёта ИПУ отсутствуют приборы учёта в выгрузке. Начисления не могут быть загружены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37734"/>
              </p:ext>
            </p:extLst>
          </p:nvPr>
        </p:nvGraphicFramePr>
        <p:xfrm>
          <a:off x="2661428" y="2213898"/>
          <a:ext cx="3443994" cy="154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97"/>
                <a:gridCol w="1721997"/>
              </a:tblGrid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П*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ПР*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ПУ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Н, ПУ,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ПУср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Н, ПУср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336196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Будущие модернизации АСЮЛ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54037304"/>
              </p:ext>
            </p:extLst>
          </p:nvPr>
        </p:nvGraphicFramePr>
        <p:xfrm>
          <a:off x="267419" y="992039"/>
          <a:ext cx="8695425" cy="572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72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21714"/>
              </p:ext>
            </p:extLst>
          </p:nvPr>
        </p:nvGraphicFramePr>
        <p:xfrm>
          <a:off x="59814" y="1037647"/>
          <a:ext cx="8909258" cy="574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115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в выгруженных сведениях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передаче жилищного фонда на обслуживание другой ОКК вовремя не уведомляют Агентство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связи с чем возникают нарушения сроков предоставления отчетов и несвоевременное отключение услуг в интеграционных системах;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своевременно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доводить информацию до Агентства в письменном виде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 указанием даты передачи жилищного фонда на обслуживание другой ОКК и приложением подтверждающих документов;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случае прекращения поставки коммунальных услуг (ресурсов) потребителю и (или) передачи жилищного фонда на обслуживание другой ОКК,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вместо проставления даты отключения, удаляют услугу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приводит к минусовым перерасчетам за весь период начисления;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избежание минусовых перерасчетов за весь период начисления объемов за коммунальные услуги (ресурсы) населению, при прекращении поставки услуг,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необходимо проставить дату отключения услуги, а не удалять услугу</a:t>
                      </a:r>
                      <a:r>
                        <a:rPr lang="ru-RU" sz="13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согласования с другими РСО вносят изменения в параметры БЦ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части количества жильцов, кодов благоустройства, что приводит к перерасчетам у всех РСО;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обнаружения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необходимости внесения изменений в параметрах дома в подсистеме БЦ (кол-во жильцов, код благоустройства, тарифов, и т.п.),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следует составить акт обследования (осмотра) дома, с представителями других РСО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(если дом обслуживают несколько РСО) и после согласования вносить изменения в подсистеме БЦ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изменении тарифов (льготных и экономически обоснованных) вовремя не вносятся данные в интеграционные системы.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Загруженные сведения с несоответствующими тарифами не принимаются к начислению субсидий;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постановлением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ГКЦ РС(Я)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льготные и экономически обоснованные тарифы загружаются на сайте «Тариф онлайн» </a:t>
                      </a:r>
                      <a:r>
                        <a:rPr lang="en-US" sz="1300" baseline="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https://tarif-online.sakha.gov.ru/ots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проверять сайт на наличие постановлений и своевременно вносить тарифы в интеграционные системы, во избежание исключений из начисления субсидий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36624"/>
              </p:ext>
            </p:extLst>
          </p:nvPr>
        </p:nvGraphicFramePr>
        <p:xfrm>
          <a:off x="120200" y="1076700"/>
          <a:ext cx="8909258" cy="557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029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по работе в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АСЮЛ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24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уведомляют вовремя Агентство о смене реквизитов, руководителя, и т.п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Актуальные сведения необходимы при  подтверждении выгруженных сведений и заключения соглашений электронной подписью;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своевременно уведомлять Агентство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изменениях в организации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письменном виде,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 указанием даты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 реквизитов, вступления в должность нового руководителя и т.п., с приложением подтверждающих документов;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подаче заявления для предоставления субсидий в модуле АСЮЛ, загружают документы несоответствующие требованиям Порядка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(не действующие постановления об установлении тарифов, не актуальную информацию о заключенных договорах,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Заявление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предоставлении субсидии должно быть подано ОКК после проверки всех сведений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(жилищного фонда, тарифов, пакета документов). При обнаружении несоответствий, заявление направляется на доработку до устранения ошибок;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заполнении заявления по ошибке удаляют все параметры расчета (тарифы),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в последствии затрудняет восстановление.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внесении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изменений в параметры расчета (тарифах) заявления,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внимательно выбирать условие в кнопке «Удалить», выбрать «Удалить выбранные».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нажать на «Удалить все», при восстановлении возникнут затруднения и продления подачи заявления;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4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Вместо проставления даты отключения в ЖФ удаляют дома,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приводит к ошибкам при перевыгрузке сведений в АСЮЛ (не попадают в отчет 5.4., остаются в ЛОГе переноса, требуется частая перевыгрузка сведений)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Дома, заявленные в жилищном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фонде, при отсутствии даты отключения, переходят на следующие расчетные годы.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случае удаления дома из ЖФ, он удаляется из всех предыдущих периодов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может повлиять для проверки и сверки данных ЖФ.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прекращении поставки услуг, необходимо проставить дату отключения в ЖФ.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9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проверить начисления поадресно?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t="8430"/>
          <a:stretch/>
        </p:blipFill>
        <p:spPr>
          <a:xfrm>
            <a:off x="819663" y="1123939"/>
            <a:ext cx="3441457" cy="2188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5" y="1123938"/>
            <a:ext cx="3769978" cy="218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748724" y="3312543"/>
            <a:ext cx="3946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2.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открывшемся окне выбираем строку с действующим соглашением,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столбцу Действ.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казано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открываете двойным нажатием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938" y="3312543"/>
            <a:ext cx="3372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отчета нужно нажать на блок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«Начисление»,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выбрать вкладку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«Акты начислений»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161182"/>
            <a:ext cx="3717985" cy="1813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31322" y="5974754"/>
            <a:ext cx="841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3. Далее, нужно перейти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во вкладку «Субсидии», в правой части окна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«Экспорт»,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выпадающего списка выбрать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99.27.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Поадресный отчёт по принятым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начислениям»,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можно самостоятельно сформировать отчет и проверить начисление в разрезе адресов, услуг и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561065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скачать подписанные приказы?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0" y="1035946"/>
            <a:ext cx="3209235" cy="2106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100" y="3142762"/>
            <a:ext cx="3209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приказы, а также направленные отчеты 5.4. и соглашения, отображаются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в правом окне интерфейса АСЮЛ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lp_ohlopkova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15" y="1035946"/>
            <a:ext cx="5035813" cy="2106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70015" y="3142764"/>
            <a:ext cx="503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 можно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посмотреть и скачать с основного соглашения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: Субсидии ОКК – Соглашения – Документы – Загруженные – Начисления по месяцам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lp_ohlopkova\Desktop\Сним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7" y="4245946"/>
            <a:ext cx="4655463" cy="2430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Какой ЭОТ применять при подключении новых домов, которые ранее были у другой РСО?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851" y="1401425"/>
            <a:ext cx="85437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пунктом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25(1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Постановления Правительства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22.10.2012г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№1075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ценообразовании в сфере теплоснабжения»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организация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утратила статус единой теплоснабжающей организации,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отношении организации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которой присвоен статус единой теплоснабжающей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утверждения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установленном порядке тарифов, применяются тарифы,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установленные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организации, утратившей статус единой теплоснабжающей организации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60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календарных дней со дня присвоения статуса единой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теплоснабжающей организации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пунктом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11(1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Постановления Правительства РФ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13.05.2013г. №406 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государственном регулировании тарифов в сфере водоснабжения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водоотведения»,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досрочного прекращения деятельности гарантирующей организацией, в том числе ее отказа от осуществления деятельности,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отношении организации, получившей статус гарантирующей организации до утверждения в установленном порядке тарифов, применяются тарифы, установленные для гарантирующей организации, досрочно прекратившей деятельность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60 календарных дней со дня наделения новой организации статусом гарантирующей 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212485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155230"/>
            <a:ext cx="8086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Инструкция по работе в АСЮЛ</a:t>
            </a:r>
            <a:endParaRPr lang="ru-RU" sz="2800" b="1" i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2" descr="C:\Users\lp_ohlopkova\Desktop\file.RdNAB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3" b="53595"/>
          <a:stretch/>
        </p:blipFill>
        <p:spPr bwMode="auto">
          <a:xfrm>
            <a:off x="152722" y="1873484"/>
            <a:ext cx="4073392" cy="3093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389" y="1052422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Инструкция по работе в АСЮЛ доступна для просмотра и скачивания в блоке «Справка», в формате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p_ohlop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79" y="1873484"/>
            <a:ext cx="4738689" cy="308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388" y="5172973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инструкция имеет общую информацию о работе в АСЮЛ, все изменения будут добавлены после модернизации подсистемы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39" y="1219023"/>
            <a:ext cx="7772400" cy="2738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РС (Я) Агентство субсидий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по работе с юридическими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лицами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на возмещение недополученных доходов в связи с установлением льготных тарифов на коммунальные услуги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6348" y="3918126"/>
            <a:ext cx="6567777" cy="1655762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ведущий экономист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Борисова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Саина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Артемовна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г. Якутск, 2024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82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26" y="1258974"/>
            <a:ext cx="5723292" cy="4787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35" y="270550"/>
            <a:ext cx="7886700" cy="716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2330" y="155230"/>
            <a:ext cx="466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Контактные </a:t>
            </a:r>
            <a:r>
              <a:rPr lang="ru-RU" alt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данные отдела</a:t>
            </a:r>
            <a:endParaRPr lang="ru-RU" alt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807555" y="943430"/>
            <a:ext cx="7344219" cy="2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Отдел по работе с юридическими лицами </a:t>
            </a:r>
            <a:b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ГКУ РС(Я) «Агентство субсидий»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Официальный сайт: </a:t>
            </a:r>
            <a:r>
              <a:rPr lang="en-US" altLang="ru-RU" sz="2800" b="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subsidii-jku.ru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Электронная почта: </a:t>
            </a:r>
            <a:r>
              <a:rPr lang="en-US" altLang="ru-RU" sz="2800" b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4"/>
              </a:rPr>
              <a:t>subsidii.a@mail.ru</a:t>
            </a:r>
            <a:endParaRPr lang="ru-RU" altLang="ru-RU" sz="2800" b="0" dirty="0" smtClean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Рабочий телефон: 8-4112-509-534</a:t>
            </a:r>
          </a:p>
          <a:p>
            <a:endParaRPr lang="ru-RU" altLang="ru-RU" sz="2800" b="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4839" y="3577815"/>
            <a:ext cx="4109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Агентства есть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аккаунты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социальных сетях:</a:t>
            </a:r>
            <a:endParaRPr lang="ru-RU" alt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Рисунок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75" y="4801950"/>
            <a:ext cx="1595023" cy="15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75" y="4801950"/>
            <a:ext cx="1576899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15" y="4801950"/>
            <a:ext cx="1576897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875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ВКонтакте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8359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03384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Телеграм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3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" y="127977"/>
            <a:ext cx="561447" cy="645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61599" y="127977"/>
            <a:ext cx="7186589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Порядки предоставления субсидий организациям коммунального комплекса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8037" y="1878283"/>
            <a:ext cx="8813442" cy="2068620"/>
            <a:chOff x="-3834" y="1467547"/>
            <a:chExt cx="9039737" cy="122521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834" y="1467686"/>
              <a:ext cx="3999635" cy="12250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Порядок </a:t>
              </a:r>
              <a:endPara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предоставлении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субсидий на возмещение недополученных доходов или финансовое обеспечение затрат в связи с установлением льготных тарифов на коммунальные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услуги</a:t>
              </a:r>
              <a:b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450-п от 27.09.2017 г.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4155062" y="1622073"/>
              <a:ext cx="726820" cy="980786"/>
            </a:xfrm>
            <a:prstGeom prst="chevron">
              <a:avLst>
                <a:gd name="adj" fmla="val 78389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36268" y="1467547"/>
              <a:ext cx="3999635" cy="1225079"/>
            </a:xfrm>
            <a:prstGeom prst="rect">
              <a:avLst/>
            </a:prstGeom>
            <a:solidFill>
              <a:srgbClr val="F1FCFE"/>
            </a:solidFill>
            <a:ln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Порядок</a:t>
              </a: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Отбора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и предоставления субсидий организациям на возмещение недополученных доходов в связи с установлением льготных тарифов на коммунальные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услуги (проект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внесения изменений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 постановление РС(Я) 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№ 274 от 28.06.2024 г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8783" y="4123426"/>
            <a:ext cx="8833074" cy="2583200"/>
            <a:chOff x="-2302" y="3213334"/>
            <a:chExt cx="9059873" cy="140396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302" y="3213334"/>
              <a:ext cx="3998870" cy="14039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Порядок </a:t>
              </a:r>
              <a:endPara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предоставления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грантов в форме субсидий некоммерческим организациям, не являющимся казенными учреждениями, на возмещение недополученных доходов в связи с государственным регулированием тарифов на коммунальные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услуги</a:t>
              </a:r>
              <a:b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302 от 26.08.2021 г.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037034" y="3213334"/>
              <a:ext cx="4020537" cy="1403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Порядок </a:t>
              </a: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предоставления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грантов в форме субсидий некоммерческим 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организациям, не являющимся казенными учреждениями, на 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возмещение недополученных доходов в связи с государственным 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регулированием тарифов на коммунальные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услуги</a:t>
              </a:r>
              <a:b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№ 248 от 18.06.2024 г.</a:t>
              </a:r>
              <a:endPara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97321" y="1136290"/>
            <a:ext cx="1700941" cy="61247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Предыдущий Порядок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1251" y="1136291"/>
            <a:ext cx="1700941" cy="612475"/>
          </a:xfrm>
          <a:prstGeom prst="rect">
            <a:avLst/>
          </a:prstGeom>
          <a:solidFill>
            <a:srgbClr val="F1FCFE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Порядок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252822" y="4587061"/>
            <a:ext cx="708625" cy="1655929"/>
          </a:xfrm>
          <a:prstGeom prst="chevron">
            <a:avLst>
              <a:gd name="adj" fmla="val 7838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2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4" y="954107"/>
            <a:ext cx="4318136" cy="6527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6371" y="954107"/>
            <a:ext cx="4318136" cy="652705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 </a:t>
            </a:r>
          </a:p>
          <a:p>
            <a:pPr algn="ctr" defTabSz="4572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изменений в Порядок №274 от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814" y="1724026"/>
            <a:ext cx="4318136" cy="503872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заявления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недополученных доходов или финансовое обеспечение затрат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в связи с установлением льготных тарифов на коммунальные услуги (по видам):</a:t>
            </a:r>
          </a:p>
          <a:p>
            <a:pPr indent="457200"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ТЭ, ТО тепло, ГВС, ПТзима,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ПТлето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ХВС, ТО вода, КК, ВК, ЭО, СГ,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ЭКО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население/основные)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Электроэнергия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население/электроэнергия)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 по прочим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потребителям (прочие/основные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Т.е. подавали до 3 основных заявлений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зависимости от категорий потребителей и категорий услуг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404783" y="4344509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6371" y="1724026"/>
            <a:ext cx="4318136" cy="5038724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заявления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недополученных доходов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связи с установлением льготных тарифов на коммунальные услуги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7200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ТО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тепло, ПТзима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ПТлето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(население/основные 9Т) 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ГВС,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ХВС, ТО вода, КК, ВК, ЭО,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СГ,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ЭКО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(население/основные ОСН)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Электроэнергия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население/электроэнергия)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 по прочим потребителям (прочие/основные)</a:t>
            </a:r>
          </a:p>
          <a:p>
            <a:pPr marL="342900" indent="-342900" algn="just" defTabSz="457200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Т.е. подаются до 4 основных заявлений в зависимости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 категорий потребителей и категорий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услуг.</a:t>
            </a:r>
          </a:p>
          <a:p>
            <a:pPr algn="ctr" defTabSz="4572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 услугам в соответствии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с ФЗ-190 «О теплоснабжении»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заключается отдельное соглашение (будет отдельное КБК).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0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1769" y="2113471"/>
            <a:ext cx="4367340" cy="4649277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начислению принимаются перерасчеты только за 3 (три) прошедших финансовых года к отчетному периоду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домам загруженные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несоответствующими тарифами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к начислению субсидий.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начисление по таким домам возможно после загрузки корректных Сведений не позднее окончания отчетного финансового года, в следующие периоды: за 1 (первое) полугодие текущего года после выгрузки Сведений за июнь текущего года, за весь финансовый год - после выгрузки Сведений за декабрь текущего года. При этом перерасчет по приведению в соответствии с неправильно примененным тарифом декабря месяца предыдущего года принимается к начислению только при его корректировке в январе месяце нового отчетного периода.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814" y="2113472"/>
            <a:ext cx="4318136" cy="464927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3.7.4.5.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(Сведения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 домам загруженные с несоответствующими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льготными тарифами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не принимаются к начислению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субсидий) 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404783" y="4344509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3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1769" y="2238375"/>
            <a:ext cx="4367340" cy="4444222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одного и того же адреса по услугам «теплоснабжение» и «электроотопление» у нескольких Получателей субсидий, выявленные адреса по услуге не принимаются к начислению на основании протокола «Двойные адреса», сформированного автоматически в АСЮЛ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начисление по таким домам возможно после предоставления в Агентство Акта обследования, согласованного и подписанного между Получателями субсидий, представителем муниципального образования, исполнителем (собственником), не позднее 30 календарных дней с момента уведомления Агентством, а также предоставления дополнительного заявления с корректным жилищным фондом и корректной выгрузкой сведений.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814" y="2238375"/>
            <a:ext cx="4318136" cy="44442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3.7.4.5.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404783" y="4366885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99400" y="4554746"/>
            <a:ext cx="4367340" cy="2216990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Заключение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соглашений производится в следующих случаях: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 расторжении соглашения в одностороннем порядке Агентством, в случае ликвидации организации,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квалифицированной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цифровой подписью их руководителя в связи с окончанием срока действия, а также в соответствии с пунктом 2.15 настоящего порядка.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45" y="4554746"/>
            <a:ext cx="4318136" cy="221698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п. 3.10.5 (заключение дополнительных соглашений) 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395581" y="5570086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99400" y="2191109"/>
            <a:ext cx="4367340" cy="2182484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2.10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Соглашения направляется получателю субсидии посредством АСЮЛ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рабочих дней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подписания Комиссией протокола отбора.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субсидии направляет подписанное Соглашение посредством АСЮЛ в течение двух рабочих дней.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подписывает Соглашение в течение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 рабочих дней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получения подписанного участником отбора Соглашения.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445" y="2191109"/>
            <a:ext cx="4318136" cy="218248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3.10.3. Проект Соглашения направляется участнику отбора посредством АСЮЛ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(пяти) рабочих дней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 момента подписания Комиссией протокола отбора.</a:t>
            </a:r>
          </a:p>
          <a:p>
            <a:pPr indent="457200" algn="just"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3.10.4. Агентство подписывает Соглашение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5 (пяти) рабочих дней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 момента получения подписанного участником отбора Соглашения.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418040" y="3188750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</p:spTree>
    <p:extLst>
      <p:ext uri="{BB962C8B-B14F-4D97-AF65-F5344CB8AC3E}">
        <p14:creationId xmlns:p14="http://schemas.microsoft.com/office/powerpoint/2010/main" val="162968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820" y="58334"/>
            <a:ext cx="80861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подсистеме «Агентство субсидий. Юридические лица» (АСЮЛ) реализованы следующие функционалы:</a:t>
            </a:r>
          </a:p>
          <a:p>
            <a:pPr algn="ctr"/>
            <a:endParaRPr 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669" y="1751105"/>
            <a:ext cx="86750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недопущения двойного субсидирования при подаче заявлений ОКК, производится проверка домов в ЖФ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взаимоисключающие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услуги ТЭ/ЭО в заданном отчётном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ЖФ у остальных ОКК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той же категории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обнаружении таких случаев автоматически формируется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«Протокол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сверки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адресов»</a:t>
            </a:r>
          </a:p>
          <a:p>
            <a:pPr indent="2667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26670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Начисления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 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анным адресам не будут приняты к начислению до тех пор, пока адреса не будут исключены из Протокола после предоставления Акта обследования.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5" y="3636161"/>
            <a:ext cx="8666561" cy="938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5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70" y="1053691"/>
            <a:ext cx="8675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соглашениях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добавлена вкладка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«Перепоставка»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которой вносится номер Акта проверки и сумма. 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Уведомление о подписании приказа ОКК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нажатии на данное уведомление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открывается окно, где автоматически будет загружен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данный приказ на начисление.</a:t>
            </a:r>
          </a:p>
          <a:p>
            <a:pPr indent="266700" algn="just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2101" y="1764305"/>
            <a:ext cx="8226911" cy="979499"/>
            <a:chOff x="1682843" y="4500106"/>
            <a:chExt cx="5658774" cy="54691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4500106"/>
              <a:ext cx="1058167" cy="546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/>
            <a:stretch/>
          </p:blipFill>
          <p:spPr bwMode="auto">
            <a:xfrm>
              <a:off x="2741010" y="4500106"/>
              <a:ext cx="4600607" cy="4527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0" y="3857625"/>
            <a:ext cx="3439082" cy="2840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657601"/>
            <a:ext cx="4791858" cy="304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2809780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4753</TotalTime>
  <Words>2257</Words>
  <Application>Microsoft Office PowerPoint</Application>
  <PresentationFormat>Экран (4:3)</PresentationFormat>
  <Paragraphs>211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Исполнительная</vt:lpstr>
      <vt:lpstr>Тема Office</vt:lpstr>
      <vt:lpstr>Презентация PowerPoint</vt:lpstr>
      <vt:lpstr> ГКУ РС (Я) Агентство субсидий Отдел по работе с юридическими лицами     Изменения условий предоставления субсидий на возмещение недополученных доходов в связи с установлением льготных тарифов на коммунальные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Никита Витальевич Прокопьев</cp:lastModifiedBy>
  <cp:revision>337</cp:revision>
  <cp:lastPrinted>2024-09-04T05:20:51Z</cp:lastPrinted>
  <dcterms:created xsi:type="dcterms:W3CDTF">2018-09-04T12:10:47Z</dcterms:created>
  <dcterms:modified xsi:type="dcterms:W3CDTF">2024-09-27T03:30:05Z</dcterms:modified>
</cp:coreProperties>
</file>