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342" r:id="rId3"/>
    <p:sldId id="340" r:id="rId4"/>
    <p:sldId id="313" r:id="rId5"/>
    <p:sldId id="316" r:id="rId6"/>
    <p:sldId id="338" r:id="rId7"/>
    <p:sldId id="335" r:id="rId8"/>
    <p:sldId id="334" r:id="rId9"/>
    <p:sldId id="336" r:id="rId10"/>
    <p:sldId id="337" r:id="rId11"/>
    <p:sldId id="328" r:id="rId12"/>
    <p:sldId id="330" r:id="rId13"/>
    <p:sldId id="326" r:id="rId14"/>
    <p:sldId id="314" r:id="rId15"/>
    <p:sldId id="332" r:id="rId16"/>
    <p:sldId id="323" r:id="rId17"/>
    <p:sldId id="324" r:id="rId18"/>
    <p:sldId id="325" r:id="rId19"/>
    <p:sldId id="294" r:id="rId20"/>
    <p:sldId id="308" r:id="rId2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DA"/>
    <a:srgbClr val="FFFFFF"/>
    <a:srgbClr val="F1FCFE"/>
    <a:srgbClr val="C4CFDE"/>
    <a:srgbClr val="6BC5C3"/>
    <a:srgbClr val="FEB8B8"/>
    <a:srgbClr val="FEE6E6"/>
    <a:srgbClr val="FEDADA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CA84E-4623-483E-8D80-822733A80FC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6E75EF-BCDB-4CD0-A63B-EC07E362B61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Обновление кодов благоустройства;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E3DE8BB-6E40-4D42-A2F1-AC9578DFCE2A}" type="par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238FF-5890-411C-9A7E-589266F07623}" type="sib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EF3E34-A80A-4920-B94A-878FD9CBB7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проверки на глубину перерасчетов, к начислению будут браться перерасчеты только с глубиной в 3 года.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3DA0AB-1447-4F91-955B-09098C759910}" type="par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0C2F-2FF8-4A63-8444-02FAC4B3B128}" type="sib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011B4-DC2C-422C-93BF-10771BADEE12}" type="pres">
      <dgm:prSet presAssocID="{2F8CA84E-4623-483E-8D80-822733A80F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212EB-7B20-4909-AD84-7A2A5BC6D5C5}" type="pres">
      <dgm:prSet presAssocID="{536E75EF-BCDB-4CD0-A63B-EC07E362B61B}" presName="parentLin" presStyleCnt="0"/>
      <dgm:spPr/>
      <dgm:t>
        <a:bodyPr/>
        <a:lstStyle/>
        <a:p>
          <a:endParaRPr lang="ru-RU"/>
        </a:p>
      </dgm:t>
    </dgm:pt>
    <dgm:pt modelId="{28CCB2A1-CD97-4CBC-B3B3-4498A668B82F}" type="pres">
      <dgm:prSet presAssocID="{536E75EF-BCDB-4CD0-A63B-EC07E362B61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026E21F-0950-4E1E-87D0-28D880620280}" type="pres">
      <dgm:prSet presAssocID="{536E75EF-BCDB-4CD0-A63B-EC07E362B61B}" presName="parentText" presStyleLbl="node1" presStyleIdx="0" presStyleCnt="2" custScaleX="121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9E6B-CD59-47B6-8C4A-653B5BDE33CF}" type="pres">
      <dgm:prSet presAssocID="{536E75EF-BCDB-4CD0-A63B-EC07E362B61B}" presName="negativeSpace" presStyleCnt="0"/>
      <dgm:spPr/>
      <dgm:t>
        <a:bodyPr/>
        <a:lstStyle/>
        <a:p>
          <a:endParaRPr lang="ru-RU"/>
        </a:p>
      </dgm:t>
    </dgm:pt>
    <dgm:pt modelId="{DA11655C-E319-49B1-BF47-7A690880F24B}" type="pres">
      <dgm:prSet presAssocID="{536E75EF-BCDB-4CD0-A63B-EC07E362B61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E0AE-D1FD-4E97-B730-96E43CC88064}" type="pres">
      <dgm:prSet presAssocID="{C7E238FF-5890-411C-9A7E-589266F07623}" presName="spaceBetweenRectangles" presStyleCnt="0"/>
      <dgm:spPr/>
      <dgm:t>
        <a:bodyPr/>
        <a:lstStyle/>
        <a:p>
          <a:endParaRPr lang="ru-RU"/>
        </a:p>
      </dgm:t>
    </dgm:pt>
    <dgm:pt modelId="{F7DA5401-E8AF-4B85-9F9D-4B654CD2632F}" type="pres">
      <dgm:prSet presAssocID="{C1EF3E34-A80A-4920-B94A-878FD9CBB7CB}" presName="parentLin" presStyleCnt="0"/>
      <dgm:spPr/>
      <dgm:t>
        <a:bodyPr/>
        <a:lstStyle/>
        <a:p>
          <a:endParaRPr lang="ru-RU"/>
        </a:p>
      </dgm:t>
    </dgm:pt>
    <dgm:pt modelId="{7C594575-1290-4A0F-B814-E1FCE0B8EF45}" type="pres">
      <dgm:prSet presAssocID="{C1EF3E34-A80A-4920-B94A-878FD9CBB7C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E8331A7-AE5C-4AC0-B9C9-4839FD5C5963}" type="pres">
      <dgm:prSet presAssocID="{C1EF3E34-A80A-4920-B94A-878FD9CBB7CB}" presName="parentText" presStyleLbl="node1" presStyleIdx="1" presStyleCnt="2" custScaleX="120691" custScaleY="124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A828-0030-4340-9E45-0DED05526DB9}" type="pres">
      <dgm:prSet presAssocID="{C1EF3E34-A80A-4920-B94A-878FD9CBB7CB}" presName="negativeSpace" presStyleCnt="0"/>
      <dgm:spPr/>
      <dgm:t>
        <a:bodyPr/>
        <a:lstStyle/>
        <a:p>
          <a:endParaRPr lang="ru-RU"/>
        </a:p>
      </dgm:t>
    </dgm:pt>
    <dgm:pt modelId="{88919ABF-2F2E-4005-92F2-BC69A747DC0E}" type="pres">
      <dgm:prSet presAssocID="{C1EF3E34-A80A-4920-B94A-878FD9CBB7C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B1850-D8F9-482E-97C8-DEF6AC90C2A2}" srcId="{2F8CA84E-4623-483E-8D80-822733A80FC6}" destId="{536E75EF-BCDB-4CD0-A63B-EC07E362B61B}" srcOrd="0" destOrd="0" parTransId="{0E3DE8BB-6E40-4D42-A2F1-AC9578DFCE2A}" sibTransId="{C7E238FF-5890-411C-9A7E-589266F07623}"/>
    <dgm:cxn modelId="{6171C223-F102-44B9-A288-F4D0C1844391}" type="presOf" srcId="{2F8CA84E-4623-483E-8D80-822733A80FC6}" destId="{724011B4-DC2C-422C-93BF-10771BADEE12}" srcOrd="0" destOrd="0" presId="urn:microsoft.com/office/officeart/2005/8/layout/list1"/>
    <dgm:cxn modelId="{E0A54F38-2E34-447A-B683-06016268ABAF}" srcId="{2F8CA84E-4623-483E-8D80-822733A80FC6}" destId="{C1EF3E34-A80A-4920-B94A-878FD9CBB7CB}" srcOrd="1" destOrd="0" parTransId="{AC3DA0AB-1447-4F91-955B-09098C759910}" sibTransId="{A8590C2F-2FF8-4A63-8444-02FAC4B3B128}"/>
    <dgm:cxn modelId="{433E5076-6FBC-45FB-927A-29511F653750}" type="presOf" srcId="{C1EF3E34-A80A-4920-B94A-878FD9CBB7CB}" destId="{7C594575-1290-4A0F-B814-E1FCE0B8EF45}" srcOrd="0" destOrd="0" presId="urn:microsoft.com/office/officeart/2005/8/layout/list1"/>
    <dgm:cxn modelId="{DB2B0515-0D08-477E-9CEF-C018FF6CB892}" type="presOf" srcId="{536E75EF-BCDB-4CD0-A63B-EC07E362B61B}" destId="{1026E21F-0950-4E1E-87D0-28D880620280}" srcOrd="1" destOrd="0" presId="urn:microsoft.com/office/officeart/2005/8/layout/list1"/>
    <dgm:cxn modelId="{E20EBA0A-8E51-4AF7-B822-5A6F964A27B7}" type="presOf" srcId="{C1EF3E34-A80A-4920-B94A-878FD9CBB7CB}" destId="{CE8331A7-AE5C-4AC0-B9C9-4839FD5C5963}" srcOrd="1" destOrd="0" presId="urn:microsoft.com/office/officeart/2005/8/layout/list1"/>
    <dgm:cxn modelId="{1169FF8A-BF35-41C6-9079-12F0E948ED53}" type="presOf" srcId="{536E75EF-BCDB-4CD0-A63B-EC07E362B61B}" destId="{28CCB2A1-CD97-4CBC-B3B3-4498A668B82F}" srcOrd="0" destOrd="0" presId="urn:microsoft.com/office/officeart/2005/8/layout/list1"/>
    <dgm:cxn modelId="{9E34B16E-5A52-4A22-A9B8-D8F81E516F8D}" type="presParOf" srcId="{724011B4-DC2C-422C-93BF-10771BADEE12}" destId="{184212EB-7B20-4909-AD84-7A2A5BC6D5C5}" srcOrd="0" destOrd="0" presId="urn:microsoft.com/office/officeart/2005/8/layout/list1"/>
    <dgm:cxn modelId="{57F1AC48-640E-4BFD-9F07-3D386F7061E9}" type="presParOf" srcId="{184212EB-7B20-4909-AD84-7A2A5BC6D5C5}" destId="{28CCB2A1-CD97-4CBC-B3B3-4498A668B82F}" srcOrd="0" destOrd="0" presId="urn:microsoft.com/office/officeart/2005/8/layout/list1"/>
    <dgm:cxn modelId="{774BF799-1C3E-4FB0-9F12-CB288C59D798}" type="presParOf" srcId="{184212EB-7B20-4909-AD84-7A2A5BC6D5C5}" destId="{1026E21F-0950-4E1E-87D0-28D880620280}" srcOrd="1" destOrd="0" presId="urn:microsoft.com/office/officeart/2005/8/layout/list1"/>
    <dgm:cxn modelId="{E24EE15C-AA95-4ED9-BA5E-E42055E5B250}" type="presParOf" srcId="{724011B4-DC2C-422C-93BF-10771BADEE12}" destId="{40D09E6B-CD59-47B6-8C4A-653B5BDE33CF}" srcOrd="1" destOrd="0" presId="urn:microsoft.com/office/officeart/2005/8/layout/list1"/>
    <dgm:cxn modelId="{EA666E10-8EBE-44F0-90B6-98E122DF354A}" type="presParOf" srcId="{724011B4-DC2C-422C-93BF-10771BADEE12}" destId="{DA11655C-E319-49B1-BF47-7A690880F24B}" srcOrd="2" destOrd="0" presId="urn:microsoft.com/office/officeart/2005/8/layout/list1"/>
    <dgm:cxn modelId="{327D5B5A-A86A-4153-9C8F-6B6CB304E978}" type="presParOf" srcId="{724011B4-DC2C-422C-93BF-10771BADEE12}" destId="{0868E0AE-D1FD-4E97-B730-96E43CC88064}" srcOrd="3" destOrd="0" presId="urn:microsoft.com/office/officeart/2005/8/layout/list1"/>
    <dgm:cxn modelId="{B8C8A1B5-035E-41F1-81BC-759AC0BE0659}" type="presParOf" srcId="{724011B4-DC2C-422C-93BF-10771BADEE12}" destId="{F7DA5401-E8AF-4B85-9F9D-4B654CD2632F}" srcOrd="4" destOrd="0" presId="urn:microsoft.com/office/officeart/2005/8/layout/list1"/>
    <dgm:cxn modelId="{3D1942E8-A999-4597-A577-B3E819C0163A}" type="presParOf" srcId="{F7DA5401-E8AF-4B85-9F9D-4B654CD2632F}" destId="{7C594575-1290-4A0F-B814-E1FCE0B8EF45}" srcOrd="0" destOrd="0" presId="urn:microsoft.com/office/officeart/2005/8/layout/list1"/>
    <dgm:cxn modelId="{C3584EAE-B065-48E2-8C3E-33495EDBBC89}" type="presParOf" srcId="{F7DA5401-E8AF-4B85-9F9D-4B654CD2632F}" destId="{CE8331A7-AE5C-4AC0-B9C9-4839FD5C5963}" srcOrd="1" destOrd="0" presId="urn:microsoft.com/office/officeart/2005/8/layout/list1"/>
    <dgm:cxn modelId="{D840C946-F6F9-45BF-8482-0A83FBC82C60}" type="presParOf" srcId="{724011B4-DC2C-422C-93BF-10771BADEE12}" destId="{1037A828-0030-4340-9E45-0DED05526DB9}" srcOrd="5" destOrd="0" presId="urn:microsoft.com/office/officeart/2005/8/layout/list1"/>
    <dgm:cxn modelId="{769639C1-B8F2-4EC4-B094-CE617D57BCA6}" type="presParOf" srcId="{724011B4-DC2C-422C-93BF-10771BADEE12}" destId="{88919ABF-2F2E-4005-92F2-BC69A747DC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1655C-E319-49B1-BF47-7A690880F24B}">
      <dsp:nvSpPr>
        <dsp:cNvPr id="0" name=""/>
        <dsp:cNvSpPr/>
      </dsp:nvSpPr>
      <dsp:spPr>
        <a:xfrm>
          <a:off x="0" y="937933"/>
          <a:ext cx="8695425" cy="153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E21F-0950-4E1E-87D0-28D880620280}">
      <dsp:nvSpPr>
        <dsp:cNvPr id="0" name=""/>
        <dsp:cNvSpPr/>
      </dsp:nvSpPr>
      <dsp:spPr>
        <a:xfrm>
          <a:off x="434771" y="37573"/>
          <a:ext cx="7380728" cy="1800720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Обновление кодов благоустройства;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675" y="125477"/>
        <a:ext cx="7204920" cy="1624912"/>
      </dsp:txXfrm>
    </dsp:sp>
    <dsp:sp modelId="{88919ABF-2F2E-4005-92F2-BC69A747DC0E}">
      <dsp:nvSpPr>
        <dsp:cNvPr id="0" name=""/>
        <dsp:cNvSpPr/>
      </dsp:nvSpPr>
      <dsp:spPr>
        <a:xfrm>
          <a:off x="0" y="4153164"/>
          <a:ext cx="8695425" cy="153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331A7-AE5C-4AC0-B9C9-4839FD5C5963}">
      <dsp:nvSpPr>
        <dsp:cNvPr id="0" name=""/>
        <dsp:cNvSpPr/>
      </dsp:nvSpPr>
      <dsp:spPr>
        <a:xfrm>
          <a:off x="434771" y="2804533"/>
          <a:ext cx="7346216" cy="2248991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Добавление проверки на глубину перерасчетов, к начислению будут браться перерасчеты только с глубиной в 3 года.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558" y="2914320"/>
        <a:ext cx="7126642" cy="202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A63B630E-8BBA-450A-970D-43A37E9E35FA}" type="datetimeFigureOut">
              <a:rPr lang="ru-RU" smtClean="0"/>
              <a:t>26.09.2024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BFE793B5-08C8-433F-9A1E-A34AD9B7C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963D8E-B393-4E3C-8F40-DE907207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C1AEEE-7C00-46FB-99E4-0EF3FADFD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24990"/>
            <a:ext cx="2326003" cy="1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089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287" y="6356351"/>
            <a:ext cx="2057400" cy="365125"/>
          </a:xfrm>
        </p:spPr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587" y="6356351"/>
            <a:ext cx="30861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587" y="6356351"/>
            <a:ext cx="2057400" cy="365125"/>
          </a:xfrm>
        </p:spPr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877FB3-F401-4623-B344-FD21BF116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45" y="5689097"/>
            <a:ext cx="8447438" cy="840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B520A1C-5573-4888-AAC7-10BA40BEDF89}"/>
              </a:ext>
            </a:extLst>
          </p:cNvPr>
          <p:cNvSpPr/>
          <p:nvPr userDrawn="1"/>
        </p:nvSpPr>
        <p:spPr>
          <a:xfrm>
            <a:off x="5834743" y="4190462"/>
            <a:ext cx="170740" cy="266753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1C64C87E-5DF4-4DAA-B355-9A0F21C2C265}"/>
              </a:ext>
            </a:extLst>
          </p:cNvPr>
          <p:cNvSpPr/>
          <p:nvPr userDrawn="1"/>
        </p:nvSpPr>
        <p:spPr>
          <a:xfrm>
            <a:off x="4692072" y="0"/>
            <a:ext cx="4745841" cy="4427849"/>
          </a:xfrm>
          <a:prstGeom prst="parallelogram">
            <a:avLst>
              <a:gd name="adj" fmla="val 100880"/>
            </a:avLst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849483-914A-4BF8-ABCE-B8771EA4C1C8}"/>
              </a:ext>
            </a:extLst>
          </p:cNvPr>
          <p:cNvSpPr/>
          <p:nvPr userDrawn="1"/>
        </p:nvSpPr>
        <p:spPr>
          <a:xfrm rot="5400000">
            <a:off x="6490898" y="3707299"/>
            <a:ext cx="185957" cy="115292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3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0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0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0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E7815E-F7B8-4E93-9F6C-89F6C3C8DBB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4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rif-online.sakha.gov.ru/o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subsidii-jku.ru/" TargetMode="External"/><Relationship Id="rId7" Type="http://schemas.openxmlformats.org/officeDocument/2006/relationships/hyperlink" Target="https://vk.com/as_yk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t.me/as_ykt" TargetMode="External"/><Relationship Id="rId10" Type="http://schemas.openxmlformats.org/officeDocument/2006/relationships/image" Target="../media/image23.png"/><Relationship Id="rId4" Type="http://schemas.openxmlformats.org/officeDocument/2006/relationships/hyperlink" Target="mailto:subsidii.a@mail.ru" TargetMode="External"/><Relationship Id="rId9" Type="http://schemas.openxmlformats.org/officeDocument/2006/relationships/hyperlink" Target="https://ok.ru/group/7000000105734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" y="127977"/>
            <a:ext cx="561447" cy="645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48904" y="219699"/>
            <a:ext cx="7591245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478" y="1000125"/>
            <a:ext cx="8282472" cy="47815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исполнителям услуг по вывозу жидких бытовых отходов, образующихся в многоквартирных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домах, Модернизация АСЮЛ, Проблемные вопросы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Ведущие экономисты отдела по работе с юридическими лицами Бурнашева Валерия Карловна, Алексеева Альбина Николаевна, ведущий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Стрекаловская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Чара Ивановна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Проведение Отбора в Электронном бюджете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докладчик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ведущий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юрисконсульт правового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Контрольно-ревизионная деятельность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ведущий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экономист отдела ревизии Николаева Людмила Владимировна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070" y="1031052"/>
            <a:ext cx="86750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соглашениях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добавлена вкладка «Перепоставка», в которой вносится номер Акта проверки и сумма. 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Новое уведомление в окне уведомлений о подписании приказа ОКК.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нажатии на данное уведомление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открывается окно, где автоматически будет загружен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приказ на начисление.</a:t>
            </a:r>
          </a:p>
          <a:p>
            <a:pPr indent="266700"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2101" y="1744651"/>
            <a:ext cx="8298820" cy="1027124"/>
            <a:chOff x="1682843" y="4500106"/>
            <a:chExt cx="5658774" cy="54691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4500106"/>
              <a:ext cx="1058167" cy="546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/>
            <a:stretch/>
          </p:blipFill>
          <p:spPr bwMode="auto">
            <a:xfrm>
              <a:off x="2741010" y="4500106"/>
              <a:ext cx="4600607" cy="4527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1" y="3916457"/>
            <a:ext cx="3439082" cy="2348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53" y="3916457"/>
            <a:ext cx="4821868" cy="284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3720288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68" y="1028885"/>
            <a:ext cx="86750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Исключение из начисления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загрузке данных в АСЮЛ:</a:t>
            </a:r>
          </a:p>
          <a:p>
            <a:pPr algn="ctr">
              <a:tabLst>
                <a:tab pos="361950" algn="l"/>
              </a:tabLs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619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Тариф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 = Тариф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 лога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transfer_log.csv при не соответствии тарифов: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«Предупреждение! &lt;тариф&gt; РИС не соответствует тарифам, заведенным в АСЮЛ»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указанием файла, секции и номера строки секции. </a:t>
            </a: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ЛОГ является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предупреждением, данные отобразятся в отчете 5.4, но не будут приняты к начислению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Восстановление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исключенных начислений за текущий период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производится раз в полгода при выполнения сверки по доходной части: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∑Объём 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∑Объём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перерасчёта(-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* Тариф для населения АС =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 4.0.4.1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(без НДС )n +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перерасчёта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 n),</a:t>
            </a: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n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месяц.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 значений доходов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округления до десятых, допуская погрешность в 1.00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indent="2667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 сверки тарифов отображается в Отчете об исключении и восстановлении объемов в Начисление / Акты начислений / Акты / Субсидии / Экспорт.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Перерасчеты должны быть произведены до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конца текущего года,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противном случае исключенные дома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подлежат к восстановлению.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264599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Будущие модернизации АСЮЛ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03438082"/>
              </p:ext>
            </p:extLst>
          </p:nvPr>
        </p:nvGraphicFramePr>
        <p:xfrm>
          <a:off x="267419" y="992039"/>
          <a:ext cx="8695425" cy="572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72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49800"/>
              </p:ext>
            </p:extLst>
          </p:nvPr>
        </p:nvGraphicFramePr>
        <p:xfrm>
          <a:off x="59814" y="1037647"/>
          <a:ext cx="8909258" cy="574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115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в выгруженных сведениях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передаче жилищного фонда на обслуживание другой ОКК вовремя не уведомляют Агентство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связи с чем возникают нарушения сроков предоставления отчетов и несвоевременное отключение услуг в интеграционных системах;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своевременно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доводить информацию до Агентства в письменном виде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 указанием даты передачи жилищного фонда на обслуживание другой ОКК и приложением подтверждающих документов;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случае прекращения поставки коммунальных услуг (ресурсов) потребителю и (или) передачи жилищного фонда на обслуживание другой ОКК,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вместо проставления даты отключения, </a:t>
                      </a:r>
                      <a:r>
                        <a:rPr lang="ru-RU" sz="13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удаляют услугу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приводит к минусовым перерасчетам за весь период начисления;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избежание минусовых перерасчетов за весь период начисления объемов за коммунальные услуги (ресурсы) населению, при прекращении поставки услуг,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необходимо проставить </a:t>
                      </a:r>
                      <a:r>
                        <a:rPr lang="ru-RU" sz="1300" b="1" u="sng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дату отключения услуги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не удалять услугу</a:t>
                      </a:r>
                      <a:r>
                        <a:rPr lang="ru-RU" sz="13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согласования с другими РСО вносят изменения в параметры БЦ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части количества жильцов, кодов благоустройства, что приводит к перерасчетам у всех РСО;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обнаружения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необходимости внесения изменений в параметрах дома в подсистеме БЦ (кол-во жильцов, код благоустройства, тарифов, и т.п.),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следует составить Акт обследования (осмотра) дома, с представителями других РСО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(если дом обслуживают несколько РСО) и после согласования вносить изменения в подсистеме БЦ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изменении тарифов (льготных и экономически обоснованных) вовремя не вносятся данные в интеграционные системы.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Загруженные сведения с несоответствующими тарифами не принимаются к начислению субсидий;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постановлением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ГКЦ РС(Я)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льготные и экономически обоснованные тарифы загружаются на сайте «Тариф онлайн» </a:t>
                      </a:r>
                      <a:r>
                        <a:rPr lang="en-US" sz="1300" baseline="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https://tarif-online.sakha.gov.ru/ots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проверять сайт на наличие постановлений и своевременно вносить тарифы в интеграционные системы, во избежание исключений из начисления субсидий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83151"/>
              </p:ext>
            </p:extLst>
          </p:nvPr>
        </p:nvGraphicFramePr>
        <p:xfrm>
          <a:off x="120200" y="1076700"/>
          <a:ext cx="8909258" cy="557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029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по работе в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АСЮЛ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24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уведомляют вовремя Агентство о смене реквизитов, руководителя, и т.п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Актуальные сведения необходимы при  подтверждении выгруженных сведений и заключения соглашений электронной подписью;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своевременно уведомлять Агентство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изменениях в организации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письменном виде,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 указанием даты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 реквизитов, вступления в должность нового руководителя и т.п., с приложением подтверждающих документов;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подаче заявления для предоставления субсидий в модуле АСЮЛ, загружают документы несоответствующие требованиям Порядка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(не действующие постановления об установлении тарифов, не актуальную информацию о заключенных договорах,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Заявление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предоставлении субсидии должно быть подано ОКК после проверки всех сведений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(жилищного фонда, тарифов, пакета документов). При обнаружении несоответствий, заявление направляется на доработку до устранения ошибок;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заполнении заявления по ошибке удаляют все параметры расчета (тарифы),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в последствии затрудняет восстановление.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внесении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изменений в параметры расчета (тарифах) заявления,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внимательно выбирать условие в кнопке «Удалить», выбрать «Удалить выбранные».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нажать на «Удалить все», при восстановлении возникнут затруднения и продления подачи заявления;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4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Вместо проставления даты отключения в ЖФ удаляют дома,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приводит к ошибкам при перевыгрузке сведений в АСЮЛ (не попадают в отчет 5.4., остаются в ЛОГе переноса, требуется частая перевыгрузка сведений)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Дома, заявленные в жилищном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фонде, при отсутствии даты отключения, переходят на следующие расчетные годы.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случае удаления дома из ЖФ, он удаляется из всех предыдущих периодов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может повлиять для проверки и сверки данных ЖФ.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прекращении поставки услуг, необходимо проставить дату отключения в ЖФ.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15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проверить начисления поадресно?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t="8430"/>
          <a:stretch/>
        </p:blipFill>
        <p:spPr>
          <a:xfrm>
            <a:off x="819663" y="1123939"/>
            <a:ext cx="3441457" cy="2188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5" y="1123938"/>
            <a:ext cx="3769978" cy="218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748724" y="3312543"/>
            <a:ext cx="3946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2.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открывшемся окне выбираем строку с действующим соглашением,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столбцу Действ.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казано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открываете двойным нажатием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938" y="3312543"/>
            <a:ext cx="3372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отчета нужно нажать на блок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«Начисление»,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выбрать вкладку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«Акты начислений»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161182"/>
            <a:ext cx="3717985" cy="1813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31322" y="5974754"/>
            <a:ext cx="841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3. Далее, нужно перейти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во вкладку «Субсидии», в правой части окна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«Экспорт»,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выпадающего списка выбрать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99.27.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Поадресный отчёт по принятым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начислениям»,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можно самостоятельно сформировать отчет и проверить начисление в разрезе адресов, услуг и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561065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скачать подписанные приказы?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0" y="1035946"/>
            <a:ext cx="3209235" cy="2106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100" y="3142762"/>
            <a:ext cx="3209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приказы, а также направленные отчеты 5.4. и соглашения, отображаются </a:t>
            </a:r>
            <a:r>
              <a:rPr lang="ru-RU" sz="1400" b="1" dirty="0" smtClean="0">
                <a:latin typeface="Times New Roman" pitchFamily="18" charset="0"/>
                <a:cs typeface="Times New Roman" panose="02020603050405020304" pitchFamily="18" charset="0"/>
              </a:rPr>
              <a:t>в правом окне интерфейса АСЮЛ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lp_ohlopkova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15" y="1035946"/>
            <a:ext cx="5035813" cy="2106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70015" y="3142764"/>
            <a:ext cx="5035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 можно </a:t>
            </a:r>
            <a:r>
              <a:rPr lang="ru-RU" sz="1400" b="1" dirty="0" smtClean="0">
                <a:latin typeface="Times New Roman" pitchFamily="18" charset="0"/>
                <a:cs typeface="Times New Roman" panose="02020603050405020304" pitchFamily="18" charset="0"/>
              </a:rPr>
              <a:t>посмотреть и скачать с основного соглашения</a:t>
            </a:r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: Субсидии ОКК – Соглашения – Документы – Загруженные – Начисления по месяцам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lp_ohlopkova\Desktop\Сним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37" y="4209012"/>
            <a:ext cx="4726197" cy="2467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155230"/>
            <a:ext cx="8086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Инструкция по работе в АСЮЛ</a:t>
            </a:r>
            <a:endParaRPr lang="ru-RU" sz="2800" b="1" i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2" descr="C:\Users\lp_ohlopkova\Desktop\file.RdNAB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3" b="53595"/>
          <a:stretch/>
        </p:blipFill>
        <p:spPr bwMode="auto">
          <a:xfrm>
            <a:off x="152722" y="1873484"/>
            <a:ext cx="4073392" cy="3093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389" y="1052422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Инструкция по работе в АСЮЛ доступна для просмотра и скачивания в блоке «Справка», в формате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p_ohlop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79" y="1873484"/>
            <a:ext cx="4738689" cy="308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388" y="5172973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инструкция имеет общую информацию о работе в АСЮЛ, все изменения будут добавлены после модернизации подсистемы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106353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26" y="1258974"/>
            <a:ext cx="5723292" cy="4787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35" y="270550"/>
            <a:ext cx="7886700" cy="716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26971" y="155230"/>
            <a:ext cx="3505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Контактные данные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807555" y="943430"/>
            <a:ext cx="7344219" cy="2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Отдел по работе с юридическими лицами </a:t>
            </a:r>
            <a:b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ГКУ РС(Я) «Агентство субсидий»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Официальный сайт: </a:t>
            </a:r>
            <a:r>
              <a:rPr lang="en-US" altLang="ru-RU" sz="2800" b="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subsidii-jku.ru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Электронная почта: </a:t>
            </a:r>
            <a:r>
              <a:rPr lang="en-US" altLang="ru-RU" sz="2800" b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4"/>
              </a:rPr>
              <a:t>subsidii.a@mail.ru</a:t>
            </a:r>
            <a:endParaRPr lang="ru-RU" altLang="ru-RU" sz="2800" b="0" dirty="0" smtClean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Рабочий телефон: 8-4112-509-534</a:t>
            </a:r>
          </a:p>
          <a:p>
            <a:endParaRPr lang="ru-RU" altLang="ru-RU" sz="2800" b="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4791" y="3461266"/>
            <a:ext cx="4717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Агентства есть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аккаунты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следующих социальных сетях:</a:t>
            </a:r>
            <a:endParaRPr lang="ru-RU" alt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Рисунок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75" y="4783824"/>
            <a:ext cx="1613149" cy="16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75" y="4801950"/>
            <a:ext cx="1576899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15" y="4801950"/>
            <a:ext cx="1576897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875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ВКонтакте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8359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03384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Телеграм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87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39" y="1219023"/>
            <a:ext cx="7772400" cy="2738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РС (Я) Агентство субсидий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по работе с юридическими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лицами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исполнителям услуг по вывозу жидких бытовых отходов, образующихся в многоквартирных домах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6348" y="3918126"/>
            <a:ext cx="6567777" cy="1655762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ведущий экономист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Бурнашева Валерия Карловна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Алексеева Альбина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Ведущий аналитик</a:t>
            </a:r>
          </a:p>
          <a:p>
            <a:pPr algn="l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Стрекаловская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Чара Ивановна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г. Якутск, 2024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47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" y="127977"/>
            <a:ext cx="561447" cy="645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48905" y="0"/>
            <a:ext cx="7591245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 Порядок предоставления субсидий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исполнителям услуг по вывозу жидких бытовых отходов, образующихся в многоквартирных домах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359" y="2300772"/>
            <a:ext cx="3721154" cy="4143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предоставления субсидий на возмещение недополученных доходов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исполнителям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 по вывозу жидких бытовых отходов, образующихся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многоквартирных домах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182-ОД от 25.04.2023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4089693" y="2969196"/>
            <a:ext cx="957836" cy="2806309"/>
          </a:xfrm>
          <a:prstGeom prst="chevron">
            <a:avLst>
              <a:gd name="adj" fmla="val 773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55426" y="2300772"/>
            <a:ext cx="3721154" cy="4143159"/>
          </a:xfrm>
          <a:prstGeom prst="rect">
            <a:avLst/>
          </a:prstGeom>
          <a:solidFill>
            <a:srgbClr val="FEFED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и Порядок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предоставления субсидий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 недополученных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исполнителям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 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вывозу жидких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отходов, образующихся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многоквартирных домах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375 от 15.08.2024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79465" y="1457864"/>
            <a:ext cx="1700941" cy="61247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Предыдущий Порядок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65532" y="1457702"/>
            <a:ext cx="1700941" cy="612475"/>
          </a:xfrm>
          <a:prstGeom prst="rect">
            <a:avLst/>
          </a:prstGeom>
          <a:solidFill>
            <a:srgbClr val="FEFED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Порядок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3118" y="1191412"/>
            <a:ext cx="3226487" cy="635481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182-ОД от 25.04.2023 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3148" y="1181819"/>
            <a:ext cx="3130535" cy="645074"/>
          </a:xfrm>
          <a:prstGeom prst="roundRect">
            <a:avLst/>
          </a:prstGeom>
          <a:solidFill>
            <a:srgbClr val="FEFEDA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375 от 15.08.2024 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5232" y="1997023"/>
            <a:ext cx="4786368" cy="4679822"/>
          </a:xfrm>
          <a:prstGeom prst="rect">
            <a:avLst/>
          </a:prstGeom>
          <a:solidFill>
            <a:srgbClr val="FEFEDA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п.3.21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Проект соглашения направляется получателю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субсидии посредством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АСЮЛ в течение пяти рабочих дней с момента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размещения протокола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подведения итогов отбора (информация о результатах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рассмотрения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заявок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Срок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подписания проекта соглашения получателем субсидий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– пять рабочих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дней с момента получения проекта соглашения получателем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субсидии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посредством АСЮЛ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	В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случае, если получатель субсидии не представил 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агентство подписанное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соглашение в срок, указанный в абзаце втором настоящего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пункта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, получатель субсидии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признается уклонившимся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от заключения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соглашения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8143" y="1997023"/>
            <a:ext cx="3716438" cy="46798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anose="02020603050405020304" pitchFamily="18" charset="0"/>
              </a:rPr>
              <a:t>п.3.23. Проект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соглашения направляется участнику отбора посредством АСЮЛ в течение 5 (пяти) рабочих дней с момента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подписания Комиссией протокола отбора.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937981" y="4246427"/>
            <a:ext cx="267251" cy="18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Порядку ЖБО из МКД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9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09491" y="1191412"/>
            <a:ext cx="3226487" cy="635481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182-ОД от 25.04.2023 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5542" y="1181819"/>
            <a:ext cx="3130535" cy="645074"/>
          </a:xfrm>
          <a:prstGeom prst="roundRect">
            <a:avLst/>
          </a:prstGeom>
          <a:solidFill>
            <a:srgbClr val="FEFEDA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375 от 15.08.2024 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0022" y="2130721"/>
            <a:ext cx="4281577" cy="3502323"/>
          </a:xfrm>
          <a:prstGeom prst="rect">
            <a:avLst/>
          </a:prstGeom>
          <a:solidFill>
            <a:srgbClr val="FEFEDA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3.34. Текущее финансирование получателя субсидии приостанавливается в случаях: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) обращения граждан о ненадлежащем выполнении исполнителем услуг по вывозу ЖБО при подтверждении указанных обстоятельств администрацией муниципального образования и иных надзорных органов по месту оказания услуг по вывозу ЖБО - до устранения нарушения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* приостановление финансирования  поадресно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142" y="2130721"/>
            <a:ext cx="4155066" cy="350232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	3.35.Текущее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финансирование Получателя субсидии приостанавливается в случаях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ополнен: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00448" y="3774117"/>
            <a:ext cx="267251" cy="18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Порядку ЖБО из МКД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5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796" y="161850"/>
            <a:ext cx="779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Дополнительные требования в Порядке субсидирования ЖБО в отличие от субсидий ОКК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101" y="1258257"/>
            <a:ext cx="85231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лицензии на перевозку опасных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грузов, выданный Роприроднадзором РС(Я);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септик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входить в состав общего имущества МКД или решение МО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признании септика бесхозным имуществом;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причины приостановления субсидирования (жалобы граждан, информация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некачественном предоставлении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возобновляется только после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устранения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инвестиционная программа при его наличии;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договоров с потребителями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оказание услуг вывоза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ЖБО;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договора (ов)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прием и очистку сточных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приемном пункте очистных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сооружений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683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2796" y="161850"/>
            <a:ext cx="7798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Дополнительный перечень документов</a:t>
            </a:r>
            <a:r>
              <a:rPr lang="ru-RU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представляемых для заключения соглашения о предоставлении </a:t>
            </a:r>
            <a:r>
              <a:rPr lang="ru-RU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субсидий по ЖБО, </a:t>
            </a:r>
            <a:r>
              <a:rPr lang="ru-RU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 также требования к таким документам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55294"/>
              </p:ext>
            </p:extLst>
          </p:nvPr>
        </p:nvGraphicFramePr>
        <p:xfrm>
          <a:off x="362101" y="1319361"/>
          <a:ext cx="8505854" cy="508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927"/>
                <a:gridCol w="4252927"/>
              </a:tblGrid>
              <a:tr h="7216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0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Реестр жилых многоквартирных домов и септиков, согласованный с тарифным агентством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Справка агентства о том, что в АСЮЛ все параметры раздела «Жилищный фонд» заполнены и подписаны (подтверждены) электронной подписью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3.1. Правоустанавливающие документы на септики и сети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Копия, заверенная руководителем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 Справка за подписью руководителя организации (индивидуального предпринимателя) с информацией о том, что участник отбора не находится в перечне организаций и физических лиц, в отношении которых имеются сведения об их причастности к экстремистской деятельности или терроризму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фирменном бланке организации или индивидуального предпринимателя за подписью руководителя организации, а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также с оттиском печати организации (индивидуального предпринимателя)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4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04383"/>
              </p:ext>
            </p:extLst>
          </p:nvPr>
        </p:nvGraphicFramePr>
        <p:xfrm>
          <a:off x="241540" y="1085180"/>
          <a:ext cx="8660921" cy="558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350"/>
                <a:gridCol w="4321571"/>
              </a:tblGrid>
              <a:tr h="4901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69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12. Справка за подписью руководителя организации (индивидуального предпринимателя) с информацией о том, что участник отбора не находится в составляемых в рамках реализации полномочий, предусмотренных главой VII Устава ООН, Советом Безопасности ООН или органами, специально созданными решениями Совета Безопасности ООН, перечнях организаций и физических лиц, связанных с террористическими организациями и террористами или с распространением оружия массового уничтожения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На фирменном бланке организации или индивидуального предпринимателя за подписью руководителя организации, а также с оттиском печати организации (индивидуального предпринимателя)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69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14. Справка за подписью руководителя организации о том, что участник отбора не является иностранным агентом в соответствии с Федеральным законом «О контроле за деятельностью лиц, находящихся под иностранным влиянием»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На фирменном бланке организации или индивидуального предпринимателя за подписью руководителя организации, а также с оттиском печати организации (индивидуального предпринимателя)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69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16. Договор(ы) на прием и очистку сточных вод на приемном пункте очистных сооружений (КОС)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наличии соответствующих расходов (прием (очистка) сточных вод), учтенных в справке ПСУ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69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17. Инвестиционная программа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наличии утвержденной инвестиционной программы в соответствии  с установленным порядком и (или) при включении инвестиционной надбавки в справку, согласованную Тарифным агентством, подтверждающую полную стоимость услуг по вывозу ЖБО из многоквартирных домов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2796" y="161850"/>
            <a:ext cx="7798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Дополнительный перечень документов</a:t>
            </a:r>
            <a:r>
              <a:rPr lang="ru-RU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представляемых для заключения соглашения о предоставлении </a:t>
            </a:r>
            <a:r>
              <a:rPr lang="ru-RU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субсидий по ЖБО, </a:t>
            </a:r>
            <a:r>
              <a:rPr lang="ru-RU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 также требования к таким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192788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6532" y="84212"/>
            <a:ext cx="779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Субсидирование частных домов, подключенных к септикам МКД</a:t>
            </a:r>
            <a:endParaRPr 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408" y="1160100"/>
            <a:ext cx="8682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Частные дома, подключенные в септики МКД, субсидировались по ЖБО до 30.06.2024г.,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Порядком предоставления субсидий от 25.04.2023г.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182-ОД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от 31.07.2023г. № 313-ОД).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Республики Саха (Якутия)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09.12.2022г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2586-З N 1083-VI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возмещении недополученных доходов исполнителям услуг по вывозу жидких бытовых отходов, образующихся в многоквартирных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домах», возмещение недополученных доходов исполнителям услуг предоставляется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вывозу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жидких бытовых отходов, образующихся в многоквартирных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субсидированию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ЖБО принимаются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многоквартирные дома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состоящее из двух и более квартир,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обустроенное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внутридомовой системой водоснабжения и водоотведения, подключенное к централизованной системе водоснабжения и не подключенное (технологически не присоединенное) к централизованной системе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водоотведения).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Частные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дома, подключенные в септики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МКД, будут субсидироваться по услуге водоотведение, при условии, что они будут учтены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объемах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реализации экономически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обоснованных тарифов на услуги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водоотведения.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35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4327</TotalTime>
  <Words>1921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Исполнительная</vt:lpstr>
      <vt:lpstr>Тема Office</vt:lpstr>
      <vt:lpstr>Презентация PowerPoint</vt:lpstr>
      <vt:lpstr> ГКУ РС (Я) Агентство субсидий Отдел по работе с юридическими лицами     Изменения условий предоставления субсидий исполнителям услуг по вывозу жидких бытовых отходов, образующихся в многоквартирных домах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Георгий Любомирович Сивцев</cp:lastModifiedBy>
  <cp:revision>315</cp:revision>
  <cp:lastPrinted>2023-10-26T07:34:53Z</cp:lastPrinted>
  <dcterms:created xsi:type="dcterms:W3CDTF">2018-09-04T12:10:47Z</dcterms:created>
  <dcterms:modified xsi:type="dcterms:W3CDTF">2024-09-26T08:16:18Z</dcterms:modified>
</cp:coreProperties>
</file>