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88" r:id="rId3"/>
    <p:sldId id="281" r:id="rId4"/>
    <p:sldId id="280" r:id="rId5"/>
    <p:sldId id="261" r:id="rId6"/>
    <p:sldId id="262" r:id="rId7"/>
    <p:sldId id="259" r:id="rId8"/>
    <p:sldId id="263" r:id="rId9"/>
    <p:sldId id="264" r:id="rId10"/>
    <p:sldId id="276" r:id="rId11"/>
    <p:sldId id="265" r:id="rId12"/>
    <p:sldId id="267" r:id="rId13"/>
    <p:sldId id="266" r:id="rId14"/>
    <p:sldId id="275" r:id="rId15"/>
    <p:sldId id="270" r:id="rId16"/>
    <p:sldId id="271" r:id="rId17"/>
    <p:sldId id="272" r:id="rId18"/>
    <p:sldId id="273" r:id="rId19"/>
    <p:sldId id="274" r:id="rId20"/>
    <p:sldId id="285" r:id="rId21"/>
    <p:sldId id="28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8623" autoAdjust="0"/>
  </p:normalViewPr>
  <p:slideViewPr>
    <p:cSldViewPr snapToGrid="0">
      <p:cViewPr>
        <p:scale>
          <a:sx n="100" d="100"/>
          <a:sy n="100" d="100"/>
        </p:scale>
        <p:origin x="-8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963D8E-B393-4E3C-8F40-DE907207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DC1AEEE-7C00-46FB-99E4-0EF3FADFD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24990"/>
            <a:ext cx="2326003" cy="1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089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287" y="6356351"/>
            <a:ext cx="2057400" cy="365125"/>
          </a:xfrm>
        </p:spPr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587" y="6356351"/>
            <a:ext cx="30861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587" y="6356351"/>
            <a:ext cx="2057400" cy="365125"/>
          </a:xfrm>
        </p:spPr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7877FB3-F401-4623-B344-FD21BF116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45" y="5689097"/>
            <a:ext cx="8447438" cy="840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B520A1C-5573-4888-AAC7-10BA40BEDF89}"/>
              </a:ext>
            </a:extLst>
          </p:cNvPr>
          <p:cNvSpPr/>
          <p:nvPr userDrawn="1"/>
        </p:nvSpPr>
        <p:spPr>
          <a:xfrm>
            <a:off x="5834743" y="4190462"/>
            <a:ext cx="170740" cy="266753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1C64C87E-5DF4-4DAA-B355-9A0F21C2C265}"/>
              </a:ext>
            </a:extLst>
          </p:cNvPr>
          <p:cNvSpPr/>
          <p:nvPr userDrawn="1"/>
        </p:nvSpPr>
        <p:spPr>
          <a:xfrm>
            <a:off x="4692072" y="0"/>
            <a:ext cx="4745841" cy="4427849"/>
          </a:xfrm>
          <a:prstGeom prst="parallelogram">
            <a:avLst>
              <a:gd name="adj" fmla="val 100880"/>
            </a:avLst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E849483-914A-4BF8-ABCE-B8771EA4C1C8}"/>
              </a:ext>
            </a:extLst>
          </p:cNvPr>
          <p:cNvSpPr/>
          <p:nvPr userDrawn="1"/>
        </p:nvSpPr>
        <p:spPr>
          <a:xfrm rot="5400000">
            <a:off x="6490898" y="3707299"/>
            <a:ext cx="185957" cy="115292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8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8C3D-F09A-4687-AE7E-722B2E2E0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ubsidii-jk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689" y="704673"/>
            <a:ext cx="7772400" cy="2738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РС (Я) Агентство субсидий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Правовой отдел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Отбор в «Электронном бюджете»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6348" y="3918126"/>
            <a:ext cx="6567777" cy="1655762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ведущий юрисконсульт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г. Якутск, 2024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3699"/>
          <a:stretch/>
        </p:blipFill>
        <p:spPr>
          <a:xfrm>
            <a:off x="445273" y="1900362"/>
            <a:ext cx="8189844" cy="3939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6355" y="322614"/>
            <a:ext cx="7806021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8: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странице Объявления об отборе отображается информация о предоставляемой субсидии. Путем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нажатия на кнопку «Подробная информация»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откроется страница с расширенными сведениями о текущем отборе, где участник отбора может ознакомиться со всей интересующей информацией по проводимому отбору.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89722" r="72682"/>
          <a:stretch/>
        </p:blipFill>
        <p:spPr>
          <a:xfrm>
            <a:off x="2023482" y="5335078"/>
            <a:ext cx="2162755" cy="1200646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81075" y="3200400"/>
            <a:ext cx="5362575" cy="10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3028950"/>
            <a:ext cx="2124075" cy="1714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67524" y="3383754"/>
            <a:ext cx="1524001" cy="1000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67524" y="3298029"/>
            <a:ext cx="1524001" cy="85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6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4951"/>
          <a:stretch/>
        </p:blipFill>
        <p:spPr>
          <a:xfrm>
            <a:off x="540689" y="2361538"/>
            <a:ext cx="7967207" cy="338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156575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9: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Подать заявку на участие в отборе можно путем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нажатия на кнопку «Подать заявку»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на странице Профиля субсидии, так и непосредственно со страницы Объявления об отборе.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Создание проекта заявки происходит автоматически при нажатии на кнопку «Подать заявку».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094" y="1444977"/>
            <a:ext cx="7886700" cy="98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85750" algn="just">
              <a:buBlip>
                <a:blip r:embed="rId4"/>
              </a:buBlip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Если в условиях отбора указано, что заявитель может подать не более одной заявки на выбранный отбор и заявка от данного профиля участника уже была создана ранее, то можно только редактировать ранее созданную заявку (которая находится в статусе «подготовка»).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25" y="3524250"/>
            <a:ext cx="5286375" cy="171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38445" r="75976" b="52588"/>
          <a:stretch/>
        </p:blipFill>
        <p:spPr>
          <a:xfrm>
            <a:off x="59814" y="2586137"/>
            <a:ext cx="2012232" cy="1023838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24200" y="3352800"/>
            <a:ext cx="2124075" cy="1714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43226" y="4733925"/>
            <a:ext cx="4038600" cy="1143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03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14428" r="15615" b="17733"/>
          <a:stretch/>
        </p:blipFill>
        <p:spPr>
          <a:xfrm>
            <a:off x="362101" y="1590261"/>
            <a:ext cx="8429474" cy="4934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57" y="137139"/>
            <a:ext cx="7886700" cy="173936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10: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момента создания заявки запускается автоматическая проверка участника/организации.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Заполнение заявки начинается с раздела «О проекте» сверху вниз по пунктам.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Обязательные для заполнения поля отмечены звездочкой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упрощения процесса заполнения форм и уменьшения количества ошибок при вводе данных, поля содержат скрытые подсказки (?).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804945" y="5751029"/>
            <a:ext cx="172543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2637" y="2790740"/>
            <a:ext cx="0" cy="2060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3938" y="2723979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3938" y="3152604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3938" y="3552525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3938" y="3961941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3938" y="4769250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28850" r="13360" b="30613"/>
          <a:stretch/>
        </p:blipFill>
        <p:spPr>
          <a:xfrm>
            <a:off x="238539" y="1391477"/>
            <a:ext cx="8714630" cy="4222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92496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11: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переходе в секцию «Подачи заявки» система автоматически проверяет количество поданных заявок, также происходит автоматическая проверка по всем секциям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заполненность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ошибки, автоматическая проверка соответствия авторизированного пользователя.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934031" y="1924216"/>
            <a:ext cx="1319917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10855" y="5217382"/>
            <a:ext cx="263850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38539" y="3876504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937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4295" r="14668" b="28648"/>
          <a:stretch/>
        </p:blipFill>
        <p:spPr>
          <a:xfrm>
            <a:off x="362100" y="2059388"/>
            <a:ext cx="8458049" cy="3760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188" y="156214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каждой секции (кроме секции «Бюджет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») рядом с наименованием есть показатель в процентах,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при показателе 100% - все обязательные поля заполнены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проверки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заполненности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заявки по всем секциям на 100% поля становятся недоступны для редактирования, а кнопка «Подать заявку» становится активной.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64389" y="1338376"/>
            <a:ext cx="7886700" cy="82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перехода к подписанию заявки УКЭП руководителя участника отбора необходимо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нажать кнопку «Подать заявку».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0" t="27094" r="9460" b="62726"/>
          <a:stretch/>
        </p:blipFill>
        <p:spPr>
          <a:xfrm>
            <a:off x="7037071" y="3352800"/>
            <a:ext cx="2011680" cy="1439186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29818" r="55656" b="65826"/>
          <a:stretch/>
        </p:blipFill>
        <p:spPr>
          <a:xfrm>
            <a:off x="2352839" y="2501575"/>
            <a:ext cx="2000086" cy="601587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87179" y="2386964"/>
            <a:ext cx="6556596" cy="39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98936" y="1924215"/>
            <a:ext cx="2278214" cy="14285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5363" y="4590879"/>
            <a:ext cx="123674" cy="1524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6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8523" r="24581" b="10751"/>
          <a:stretch/>
        </p:blipFill>
        <p:spPr>
          <a:xfrm>
            <a:off x="374481" y="1860605"/>
            <a:ext cx="8419661" cy="4667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217501"/>
            <a:ext cx="8084501" cy="19084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13: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форма заявки заполнена корректно, будет отображен готовый документ в режиме просмотра, для перехода к следующему шагу необходимо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нажать кнопку «Подписать».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модульном окне две вкладки: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«Визуализация документа» - отображает сформированный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-документ.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«Подписываемые данные» - отображает сформированный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6" t="80417" r="25746" b="10561"/>
          <a:stretch/>
        </p:blipFill>
        <p:spPr>
          <a:xfrm>
            <a:off x="6820871" y="4973897"/>
            <a:ext cx="2267470" cy="1140655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951305" y="3171825"/>
            <a:ext cx="535470" cy="17182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2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8650" r="24704" b="10375"/>
          <a:stretch/>
        </p:blipFill>
        <p:spPr>
          <a:xfrm>
            <a:off x="362101" y="1367623"/>
            <a:ext cx="8257113" cy="442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228" y="197589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14: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на кнопку «Да»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разрешения проведения операции с ключами или сертификатами от имени пользователя.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792772" y="4166483"/>
            <a:ext cx="1049572" cy="326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77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24703" r="37391" b="26476"/>
          <a:stretch/>
        </p:blipFill>
        <p:spPr>
          <a:xfrm>
            <a:off x="811033" y="1494845"/>
            <a:ext cx="7641203" cy="4134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156575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15: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система автоматически подберет актуальный сертификат, и в его карточке 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кнопку «Создать подпись».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714750" y="1285875"/>
            <a:ext cx="3619500" cy="1943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37037" y="3053301"/>
            <a:ext cx="2464904" cy="50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720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850" y="209725"/>
            <a:ext cx="7782550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16: Проверить статус заявки.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проверка данных авторизированного пользователя и данных из сертификата на признак организации и ФИО. Если проверка пройдена успешно, проект заявки переходит в статус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«подана»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1904" b="38766"/>
          <a:stretch/>
        </p:blipFill>
        <p:spPr>
          <a:xfrm>
            <a:off x="453224" y="1812897"/>
            <a:ext cx="8452237" cy="3912042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endCxn id="10" idx="1"/>
          </p:cNvCxnSpPr>
          <p:nvPr/>
        </p:nvCxnSpPr>
        <p:spPr>
          <a:xfrm>
            <a:off x="6122504" y="1299148"/>
            <a:ext cx="985437" cy="4633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0059" y="2945961"/>
            <a:ext cx="22779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2" t="13087" r="19521" b="79872"/>
          <a:stretch/>
        </p:blipFill>
        <p:spPr>
          <a:xfrm>
            <a:off x="6758608" y="1607262"/>
            <a:ext cx="2385392" cy="106017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9174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78402"/>
            <a:ext cx="8118368" cy="21270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17: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создания заявки на Портале она автоматически отображается на странице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«Мои заявки». Для перехода на страницу «Мои заявки»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вызвать всплывающее меню путем наведения курсора мыши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верхнем правом углу (1), или в шапке Портала нажать на пункт меню «Мои заявки» (2), или на странице «Мой профиль» воспользоваться боковым меню, выбрать раздел «Мои заявки» (3).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" y="2178755"/>
            <a:ext cx="7870809" cy="3567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235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2100" y="1688232"/>
            <a:ext cx="870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5 статьи 78.5 Бюджетного кодекса РФ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пунктов 20 – 25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статьи 78.5 Бюджетного кодекса РФ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Общих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утвержденных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25.10.2023г. № 1782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699" y="176064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ea typeface="+mj-ea"/>
                <a:cs typeface="Times New Roman" pitchFamily="18" charset="0"/>
              </a:rPr>
              <a:t>Правовые основания проведения </a:t>
            </a:r>
            <a:r>
              <a:rPr lang="ru-RU" sz="2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Отбора в </a:t>
            </a:r>
            <a:r>
              <a:rPr lang="ru-RU" sz="2900" b="1" dirty="0">
                <a:latin typeface="Times New Roman" pitchFamily="18" charset="0"/>
                <a:ea typeface="+mj-ea"/>
                <a:cs typeface="Times New Roman" pitchFamily="18" charset="0"/>
              </a:rPr>
              <a:t>«Электронном бюджете»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08326" y="4113998"/>
            <a:ext cx="1440160" cy="88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7839" y="3509991"/>
            <a:ext cx="3003443" cy="1938992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 сайте подсистемы «АСЮЛ» 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://dom.e-yakutia.ru/as-sp/web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6900" y="3509991"/>
            <a:ext cx="3295650" cy="1938992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 сайте Портала предоставления мер финансовой государственной поддержки: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https://promote.budget.gov.ru/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227523"/>
            <a:ext cx="7886700" cy="594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Требуемые документы для загрузки их в систему «Электронный бюджет» к заявке по отбору ЖБО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388" y="942975"/>
            <a:ext cx="8063794" cy="5515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справки регулирующего органа, подтверждающей полную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субсидируемых услуг, в соответствии с формой,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установленной уполномоченным органом;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правоустанавливающих документов на септики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сети;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Справка регулирующего органа об определении полной стоимости услуг по вывозу жидких бытовых отходов из многоквартирных домов, согласованная Тарифным агентством;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Реестр жилых многоквартирных домов и септиков, согласованный с Тарифным агентством;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стоимости услуг по вывозу ЖБО для населения,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(принятой) общим собранием собственников, муниципальным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государственным (муниципальным) органом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уровне рекомендуемой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стоимости услуг по вывозу ЖБО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документов, подтверждающих ведение участником отбора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бухгалтерского учета реализации с отражением объемов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вывозу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ЖБО, для участников отбора, обязанных вести бухгалтерский учет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справки о ведении книги учета доходов и расходов, в которой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и объемы по вывозу ЖБО в разрезе источников,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отбора, не обязанных вести бухгалтерский учет. Общая сумма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книге учета доходов и расходов должна соответствовать налоговой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декларации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участника отбора по применяемому налоговому режиму;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92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4388" y="693737"/>
            <a:ext cx="8243887" cy="616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Соглашение об информационно-технологическом взаимодействии в РГИС ЖКХ;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Наличие документа, подтверждающего наличие договоров об оказании вывоза жидких бытовых отходов с многоквартирных домов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лицензии на транспортирование отходов I-IV классов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опасности;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Банковские реквизиты;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Действующая редакция устава;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Договор(ы) на прием и очистку сточных вод на приемном пункте очистных сооружений (КОС) – при наличии соответствующих расходов (прием (очистка) сточных вод), учтенных в справке ПСУ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Инвестиционная программа – при наличии утвержденной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Справка ГКУ РС(Я) «Агентство субсидий» подтверждающая соответствие загруженных данных (сведений) в модуле АСЮЛ РГИС ЖКХ (раздел "Жилищный фонд", "Параметры" и "Объемы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").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228600" algn="just">
              <a:buBlip>
                <a:blip r:embed="rId2"/>
              </a:buBlip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Документы, указанные в объявлении об отборе предоставляются участниками отбора путем загрузки их в АСЮЛ. После проверки загруженных документов на полноту и достоверность, Агентство предоставляет ОКК справку подтверждающую соответствие документов указанным требованиям. Данная справка должна быть приложена при подаче заявки на предоставление субсидий.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01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11" y="1015999"/>
            <a:ext cx="8048978" cy="90311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1800" b="1" dirty="0">
                <a:latin typeface="Times New Roman"/>
                <a:ea typeface="Calibri"/>
              </a:rPr>
              <a:t/>
            </a:r>
            <a:br>
              <a:rPr lang="ru-RU" sz="1800" b="1" dirty="0">
                <a:latin typeface="Times New Roman"/>
                <a:ea typeface="Calibri"/>
              </a:rPr>
            </a:br>
            <a:r>
              <a:rPr lang="ru-RU" sz="2200" b="1" dirty="0" smtClean="0">
                <a:latin typeface="Times New Roman"/>
                <a:ea typeface="Calibri"/>
              </a:rPr>
              <a:t>Инструкции </a:t>
            </a:r>
            <a:r>
              <a:rPr lang="ru-RU" sz="2200" b="1" dirty="0">
                <a:latin typeface="Times New Roman"/>
                <a:ea typeface="Calibri"/>
              </a:rPr>
              <a:t>по работе в системе Электронный </a:t>
            </a:r>
            <a:r>
              <a:rPr lang="ru-RU" sz="2200" b="1" dirty="0" smtClean="0">
                <a:latin typeface="Times New Roman"/>
                <a:ea typeface="Calibri"/>
              </a:rPr>
              <a:t>бюджет доступны для просмотра и скачивания </a:t>
            </a:r>
            <a:r>
              <a:rPr lang="ru-RU" sz="2200" b="1" dirty="0">
                <a:latin typeface="Times New Roman"/>
                <a:ea typeface="Calibri"/>
              </a:rPr>
              <a:t>на </a:t>
            </a:r>
            <a:r>
              <a:rPr lang="ru-RU" sz="2200" b="1" dirty="0" smtClean="0">
                <a:latin typeface="Times New Roman"/>
                <a:ea typeface="Calibri"/>
              </a:rPr>
              <a:t>официальном </a:t>
            </a:r>
            <a:r>
              <a:rPr lang="ru-RU" sz="2200" b="1" dirty="0">
                <a:latin typeface="Times New Roman"/>
                <a:ea typeface="Calibri"/>
              </a:rPr>
              <a:t>сайте ГКУ РС (Я) «Агентство </a:t>
            </a:r>
            <a:r>
              <a:rPr lang="ru-RU" sz="2200" b="1" dirty="0" smtClean="0">
                <a:latin typeface="Times New Roman"/>
                <a:ea typeface="Calibri"/>
              </a:rPr>
              <a:t>субсидий» (</a:t>
            </a:r>
            <a:r>
              <a:rPr lang="ru-RU" sz="2200" b="1" dirty="0" smtClean="0">
                <a:latin typeface="Times New Roman"/>
                <a:ea typeface="Calibri"/>
                <a:hlinkClick r:id="rId2"/>
              </a:rPr>
              <a:t>http</a:t>
            </a:r>
            <a:r>
              <a:rPr lang="ru-RU" sz="2200" b="1" dirty="0">
                <a:latin typeface="Times New Roman"/>
                <a:ea typeface="Calibri"/>
                <a:hlinkClick r:id="rId2"/>
              </a:rPr>
              <a:t>://subsidii-jku.ru</a:t>
            </a:r>
            <a:r>
              <a:rPr lang="ru-RU" sz="2200" b="1" dirty="0" smtClean="0">
                <a:latin typeface="Times New Roman"/>
                <a:ea typeface="Calibri"/>
                <a:hlinkClick r:id="rId2"/>
              </a:rPr>
              <a:t>/</a:t>
            </a:r>
            <a:r>
              <a:rPr lang="ru-RU" sz="2200" b="1" dirty="0" smtClean="0">
                <a:latin typeface="Times New Roman"/>
                <a:ea typeface="Calibri"/>
              </a:rPr>
              <a:t> )</a:t>
            </a:r>
            <a:r>
              <a:rPr lang="ru-RU" sz="2200" b="1" dirty="0">
                <a:latin typeface="Times New Roman"/>
                <a:ea typeface="Calibri"/>
              </a:rPr>
              <a:t/>
            </a:r>
            <a:br>
              <a:rPr lang="ru-RU" sz="2200" b="1" dirty="0">
                <a:latin typeface="Times New Roman"/>
                <a:ea typeface="Calibri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2" y="2124076"/>
            <a:ext cx="4255098" cy="3590924"/>
          </a:xfr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21634" b="12921"/>
          <a:stretch/>
        </p:blipFill>
        <p:spPr>
          <a:xfrm>
            <a:off x="4644074" y="2124076"/>
            <a:ext cx="4238625" cy="3590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64388" y="129822"/>
            <a:ext cx="8218311" cy="108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9300" b="1" dirty="0" smtClean="0">
                <a:latin typeface="Times New Roman"/>
                <a:ea typeface="Calibri"/>
              </a:rPr>
              <a:t>Инструкция по работе в Электронном бюджете</a:t>
            </a:r>
            <a:r>
              <a:rPr lang="ru-RU" sz="7500" b="1" dirty="0" smtClean="0">
                <a:latin typeface="Times New Roman"/>
                <a:ea typeface="Calibri"/>
              </a:rPr>
              <a:t/>
            </a:r>
            <a:br>
              <a:rPr lang="ru-RU" sz="7500" b="1" dirty="0" smtClean="0">
                <a:latin typeface="Times New Roman"/>
                <a:ea typeface="Calibri"/>
              </a:rPr>
            </a:br>
            <a:endParaRPr lang="ru-RU" sz="7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94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39" y="1590261"/>
            <a:ext cx="7886700" cy="4001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Правовой отдел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ГКУ РС (Я) «Агентство субсидий»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Рабочий телефон: 8 (4112)-509-538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вн.номер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724-63)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Ведущий юрисконсульт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61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416840"/>
            <a:ext cx="7886700" cy="1282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Требования для работы 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Едином Портале (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2"/>
              </a:rPr>
              <a:t>https://promote.budget.gov.ru/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63972"/>
            <a:ext cx="7886700" cy="42164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Для участников отбора – юридических и индивидуальных предпринимателей – необходимо наличие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усиленной квалифицированной электронной подписью (УКЭП)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руководителя участника отбора или уполномоченного им лица (на основании доверенности)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Для подписания усиленной квалифицированной электронной подписью необходимо предварительно установить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криптопровайдер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CSP (подробнее в руководстве пользователя по установке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CSP и сертификата электронной подписи для последующего подписания заявки для участия в отборе на портале предоставления мер финансовой государственной поддержки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08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416840"/>
            <a:ext cx="7886700" cy="8731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Авторизация на Едином Портале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56" y="1571625"/>
            <a:ext cx="7676444" cy="468500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авторизации на портале необходимо выполнить следующую последовательность действий:</a:t>
            </a:r>
          </a:p>
          <a:p>
            <a:pPr marL="0" indent="45720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Рекомендуемые браузеры для входа на Портал: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Яндекс,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Google Chrome,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Erge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адресной строке интернет-обозревателя ввести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700" dirty="0">
                <a:latin typeface="Times New Roman" pitchFamily="18" charset="0"/>
                <a:cs typeface="Times New Roman" pitchFamily="18" charset="0"/>
                <a:hlinkClick r:id="rId2"/>
              </a:rPr>
              <a:t>://promote.budget.gov.ru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28600" algn="just">
              <a:buBlip>
                <a:blip r:embed="rId3"/>
              </a:buBlip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Для доступа к полному функционалу Портала (формирование проекта заявки и управление заявками) необходимо пройти авторизацию. Для прохождения авторизации пользователю необходимо иметь учетную запись на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Едином портале государственных и муниципальных услуг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(Физическое лицо, Индивидуальный предприниматель, Юридическое лицо)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08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145286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Откроется главная страница Портала, где 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кнопку «Войти»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правом верхнем углу страницы сайта.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3785" r="13267" b="3659"/>
          <a:stretch/>
        </p:blipFill>
        <p:spPr>
          <a:xfrm>
            <a:off x="445273" y="1311964"/>
            <a:ext cx="8301162" cy="426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5030" y="1447137"/>
            <a:ext cx="104161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3785" r="13267" b="81331"/>
          <a:stretch/>
        </p:blipFill>
        <p:spPr>
          <a:xfrm>
            <a:off x="6797077" y="1757238"/>
            <a:ext cx="2346923" cy="1653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533775" y="1171575"/>
            <a:ext cx="334327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42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28084" r="37880" b="28541"/>
          <a:stretch/>
        </p:blipFill>
        <p:spPr>
          <a:xfrm>
            <a:off x="302151" y="1933575"/>
            <a:ext cx="4107924" cy="4332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90385" y="280555"/>
            <a:ext cx="3886200" cy="15457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2: Выбрать роль «Участник»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авторизации.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52732" y="221525"/>
            <a:ext cx="4340914" cy="1712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Ввести свой логин и пароль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учетной записи пользователя на Едином портале государственных и муниципальных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окне авторизации Единой системы идентификации и аутентификации (ЕСИА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7" t="13105" r="38235" b="19153"/>
          <a:stretch/>
        </p:blipFill>
        <p:spPr>
          <a:xfrm>
            <a:off x="4514850" y="1933575"/>
            <a:ext cx="4019550" cy="4332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810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771773" y="78402"/>
            <a:ext cx="3886200" cy="2537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4: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Вход на Портал предусматривается от имени ЮЛ, ФЛ или ИП. Если учетная запись содержит несколько организаций и (или) профилей, в этом случае необходимо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выбрать профиль и (или) организацию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 имени которой предполагается работать на Портале.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12030" y="78402"/>
            <a:ext cx="3886200" cy="252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5: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ранее с этой учетной записи не производился вход на Портал, то появляется запрос на предоставление прав доступа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продолжения необходимо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нажать кнопку «Предоставить»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t="18575" r="35603" b="19537"/>
          <a:stretch/>
        </p:blipFill>
        <p:spPr>
          <a:xfrm>
            <a:off x="664389" y="2623930"/>
            <a:ext cx="3955320" cy="3880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7" t="-7600" r="37404" b="12500"/>
          <a:stretch/>
        </p:blipFill>
        <p:spPr>
          <a:xfrm>
            <a:off x="4818490" y="2623929"/>
            <a:ext cx="3935896" cy="38802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8126233" y="4564047"/>
            <a:ext cx="341906" cy="12165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64981" y="5852160"/>
            <a:ext cx="3403157" cy="33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99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14553"/>
          <a:stretch/>
        </p:blipFill>
        <p:spPr>
          <a:xfrm>
            <a:off x="476250" y="1884459"/>
            <a:ext cx="8196130" cy="3850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199300"/>
            <a:ext cx="8310279" cy="1111956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6: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опубликованные меры поддержки появляются на Портале на странице «Навигатор». Для перехода на страницу «Навигатор» необходимо в шапке Портала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нажать на пункт меню «Навигатор».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64388" y="1132556"/>
            <a:ext cx="8310279" cy="1008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just">
              <a:buBlip>
                <a:blip r:embed="rId4"/>
              </a:buBlip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всплывающем меню вызванном путем наведения курсора мыши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аватар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верхнем правом углу можно просмотреть разделы: «Мой профиль», «Мои заявки», «Мои соглашения», «Моя отчетность».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8040" r="79870" b="84651"/>
          <a:stretch/>
        </p:blipFill>
        <p:spPr>
          <a:xfrm>
            <a:off x="198783" y="2449002"/>
            <a:ext cx="1739281" cy="1081378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9927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14011" b="63071"/>
          <a:stretch/>
        </p:blipFill>
        <p:spPr>
          <a:xfrm>
            <a:off x="481508" y="1868556"/>
            <a:ext cx="8010485" cy="3498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067" y="290601"/>
            <a:ext cx="7834489" cy="14006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7: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строке поиска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ключевым словам (1) можно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найти необходимый отбор.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Поиск мер поддержки осуществляется по следующим критериям: наименование, код ОКВЭД, ИНН Агентства или ключевые слова с последующим нажатием кнопки «Найти» (2).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381500" y="1390650"/>
            <a:ext cx="1857375" cy="3190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6737" y="3136398"/>
            <a:ext cx="619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77125" y="4495800"/>
            <a:ext cx="914400" cy="533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84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1324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ГКУ РС (Я) Агентство субсидий Правовой отдел    Отбор в «Электронном бюджете»</vt:lpstr>
      <vt:lpstr>Презентация PowerPoint</vt:lpstr>
      <vt:lpstr>Требования для работы на  Едином Портале (https://promote.budget.gov.ru/ )</vt:lpstr>
      <vt:lpstr>Авторизация на Едином Портале</vt:lpstr>
      <vt:lpstr>Шаг 1: Откроется главная страница Портала, где необходимо нажать кнопку «Войти» в правом верхнем углу страницы сайта.</vt:lpstr>
      <vt:lpstr>Презентация PowerPoint</vt:lpstr>
      <vt:lpstr>Презентация PowerPoint</vt:lpstr>
      <vt:lpstr>Шаг 6: Все опубликованные меры поддержки появляются на Портале на странице «Навигатор». Для перехода на страницу «Навигатор» необходимо в шапке Портала нажать на пункт меню «Навигатор».  </vt:lpstr>
      <vt:lpstr>Шаг 7: В строке поиска по ключевым словам (1) можно найти необходимый отбор. Поиск мер поддержки осуществляется по следующим критериям: наименование, код ОКВЭД, ИНН Агентства или ключевые слова с последующим нажатием кнопки «Найти» (2). </vt:lpstr>
      <vt:lpstr>Шаг 8: На странице Объявления об отборе отображается информация о предоставляемой субсидии. Путем нажатия на кнопку «Подробная информация» откроется страница с расширенными сведениями о текущем отборе, где участник отбора может ознакомиться со всей интересующей информацией по проводимому отбору.</vt:lpstr>
      <vt:lpstr>Шаг 9: Подать заявку на участие в отборе можно путем нажатия на кнопку «Подать заявку» как на странице Профиля субсидии, так и непосредственно со страницы Объявления об отборе. Создание проекта заявки происходит автоматически при нажатии на кнопку «Подать заявку».</vt:lpstr>
      <vt:lpstr>Шаг 10: С момента создания заявки запускается автоматическая проверка участника/организации. Заполнение заявки начинается с раздела «О проекте» сверху вниз по пунктам. Обязательные для заполнения поля отмечены звездочкой (*) Для упрощения процесса заполнения форм и уменьшения количества ошибок при вводе данных, поля содержат скрытые подсказки (?). </vt:lpstr>
      <vt:lpstr>Шаг 11: При переходе в секцию «Подачи заявки» система автоматически проверяет количество поданных заявок, также происходит автоматическая проверка по всем секциям на заполненность и ошибки, автоматическая проверка соответствия авторизированного пользователя.</vt:lpstr>
      <vt:lpstr>Шаг 12: В каждой секции (кроме секции «Бюджет») рядом с наименованием есть показатель в процентах, только при показателе 100% - все обязательные поля заполнены. После проверки и заполненности заявки по всем секциям на 100% поля становятся недоступны для редактирования, а кнопка «Подать заявку» становится активной.</vt:lpstr>
      <vt:lpstr>Шаг 13: Если форма заявки заполнена корректно, будет отображен готовый документ в режиме просмотра, для перехода к следующему шагу необходимо нажать кнопку «Подписать». В модульном окне две вкладки: - «Визуализация документа» - отображает сформированный PDF-документ. - «Подписываемые данные» - отображает сформированный XML-документ. </vt:lpstr>
      <vt:lpstr>Шаг 14: Необходимо нажать на кнопку «Да» для разрешения проведения операции с ключами или сертификатами от имени пользователя. </vt:lpstr>
      <vt:lpstr>Шаг 15: Далее система автоматически подберет актуальный сертификат, и в его карточке необходимо нажать кнопку «Создать подпись».</vt:lpstr>
      <vt:lpstr>Шаг 16: Проверить статус заявки.  Происходит проверка данных авторизированного пользователя и данных из сертификата на признак организации и ФИО. Если проверка пройдена успешно, проект заявки переходит в статус «подана».</vt:lpstr>
      <vt:lpstr>Шаг 17: После создания заявки на Портале она автоматически отображается на странице «Мои заявки». Для перехода на страницу «Мои заявки» необходимо вызвать всплывающее меню путем наведения курсора мыши на аватар в верхнем правом углу (1), или в шапке Портала нажать на пункт меню «Мои заявки» (2), или на странице «Мой профиль» воспользоваться боковым меню, выбрать раздел «Мои заявки» (3).</vt:lpstr>
      <vt:lpstr>Требуемые документы для загрузки их в систему «Электронный бюджет» к заявке по отбору ЖБО</vt:lpstr>
      <vt:lpstr>Презентация PowerPoint</vt:lpstr>
      <vt:lpstr>  Инструкции по работе в системе Электронный бюджет доступны для просмотра и скачивания на официальном сайте ГКУ РС (Я) «Агентство субсидий» (http://subsidii-jku.ru/ ) 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 Алексей Васильевич</dc:creator>
  <cp:lastModifiedBy>wrk003</cp:lastModifiedBy>
  <cp:revision>119</cp:revision>
  <dcterms:created xsi:type="dcterms:W3CDTF">2022-03-18T05:10:27Z</dcterms:created>
  <dcterms:modified xsi:type="dcterms:W3CDTF">2024-09-26T03:54:57Z</dcterms:modified>
</cp:coreProperties>
</file>