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0" r:id="rId1"/>
    <p:sldMasterId id="2147483924" r:id="rId2"/>
  </p:sldMasterIdLst>
  <p:notesMasterIdLst>
    <p:notesMasterId r:id="rId9"/>
  </p:notesMasterIdLst>
  <p:sldIdLst>
    <p:sldId id="382" r:id="rId3"/>
    <p:sldId id="392" r:id="rId4"/>
    <p:sldId id="394" r:id="rId5"/>
    <p:sldId id="395" r:id="rId6"/>
    <p:sldId id="396" r:id="rId7"/>
    <p:sldId id="391" r:id="rId8"/>
  </p:sldIdLst>
  <p:sldSz cx="9144000" cy="6858000" type="screen4x3"/>
  <p:notesSz cx="6808788" cy="99409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6769A0E6-02D8-4ADF-B7CA-4ADD2B4D337D}">
          <p14:sldIdLst/>
        </p14:section>
        <p14:section name="Контрольно-ревизионная деятельность" id="{2541F012-EB35-4BC8-995A-363E11C54B75}">
          <p14:sldIdLst>
            <p14:sldId id="382"/>
            <p14:sldId id="392"/>
            <p14:sldId id="394"/>
            <p14:sldId id="395"/>
            <p14:sldId id="396"/>
            <p14:sldId id="391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5BE"/>
    <a:srgbClr val="E60514"/>
    <a:srgbClr val="0050A0"/>
    <a:srgbClr val="CCE2EC"/>
    <a:srgbClr val="8CC89B"/>
    <a:srgbClr val="82D0F5"/>
    <a:srgbClr val="FFF59B"/>
    <a:srgbClr val="F59B7D"/>
    <a:srgbClr val="FFEB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E25E649-3F16-4E02-A733-19D2CDBF48F0}" styleName="Средний стиль 3 -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A111915-BE36-4E01-A7E5-04B1672EAD32}" styleName="Светлый стиль 2 - акцент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882" autoAdjust="0"/>
    <p:restoredTop sz="98055" autoAdjust="0"/>
  </p:normalViewPr>
  <p:slideViewPr>
    <p:cSldViewPr>
      <p:cViewPr>
        <p:scale>
          <a:sx n="122" d="100"/>
          <a:sy n="122" d="100"/>
        </p:scale>
        <p:origin x="-1674" y="19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E40259C-98D1-4889-BE58-3A5E7380C5DF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2B258B28-1325-4207-AE95-AE4320B59A25}">
      <dgm:prSet phldrT="[Текст]"/>
      <dgm:spPr/>
      <dgm:t>
        <a:bodyPr/>
        <a:lstStyle/>
        <a:p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Расторжение Соглашения о предоставлении субсидии на финансовое обеспечение затрат октябрем (ноябрем) 2024 года</a:t>
          </a:r>
        </a:p>
      </dgm:t>
    </dgm:pt>
    <dgm:pt modelId="{2466412D-FA63-434D-ACF1-7F56C57B568E}" type="parTrans" cxnId="{FF920CAB-5E2C-4A5A-9F20-08EEE59B6E1D}">
      <dgm:prSet/>
      <dgm:spPr/>
      <dgm:t>
        <a:bodyPr/>
        <a:lstStyle/>
        <a:p>
          <a:endParaRPr lang="ru-RU"/>
        </a:p>
      </dgm:t>
    </dgm:pt>
    <dgm:pt modelId="{BF960933-84DA-4AEA-9806-9C0AAD0BFF1F}" type="sibTrans" cxnId="{FF920CAB-5E2C-4A5A-9F20-08EEE59B6E1D}">
      <dgm:prSet/>
      <dgm:spPr/>
      <dgm:t>
        <a:bodyPr/>
        <a:lstStyle/>
        <a:p>
          <a:endParaRPr lang="ru-RU"/>
        </a:p>
      </dgm:t>
    </dgm:pt>
    <dgm:pt modelId="{22841148-4030-4037-9407-0E2BB5C4BC8C}">
      <dgm:prSet phldrT="[Текст]"/>
      <dgm:spPr/>
      <dgm:t>
        <a:bodyPr/>
        <a:lstStyle/>
        <a:p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Заключение  основного Соглашения на предоставление субсидии на возмещение недополученных доходов за ноябрь-декабрь 2024 года </a:t>
          </a:r>
        </a:p>
      </dgm:t>
    </dgm:pt>
    <dgm:pt modelId="{DC2804BC-E8B4-4706-A955-2E7A544351DB}" type="parTrans" cxnId="{3EAE850D-6040-4736-98DE-EC7C217B6CAB}">
      <dgm:prSet/>
      <dgm:spPr/>
      <dgm:t>
        <a:bodyPr/>
        <a:lstStyle/>
        <a:p>
          <a:endParaRPr lang="ru-RU"/>
        </a:p>
      </dgm:t>
    </dgm:pt>
    <dgm:pt modelId="{EF25ABDE-55BE-49B5-9083-F29224D332F0}" type="sibTrans" cxnId="{3EAE850D-6040-4736-98DE-EC7C217B6CAB}">
      <dgm:prSet/>
      <dgm:spPr/>
      <dgm:t>
        <a:bodyPr/>
        <a:lstStyle/>
        <a:p>
          <a:endParaRPr lang="ru-RU"/>
        </a:p>
      </dgm:t>
    </dgm:pt>
    <dgm:pt modelId="{FD153BC6-63FC-49D5-95B1-D0BF238B950F}">
      <dgm:prSet phldrT="[Текст]"/>
      <dgm:spPr/>
      <dgm:t>
        <a:bodyPr/>
        <a:lstStyle/>
        <a:p>
          <a:r>
            <a:rPr lang="ru-RU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Предоставление субсидий только на возмещение недополученных доходов </a:t>
          </a:r>
        </a:p>
        <a:p>
          <a:r>
            <a:rPr lang="ru-RU" dirty="0" smtClean="0">
              <a:solidFill>
                <a:srgbClr val="92D05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 01.01.2025г.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12D07DB-85D3-4A72-A651-4418434B670B}" type="sibTrans" cxnId="{8F4D7DAA-7DD8-419A-82FC-684C04E83161}">
      <dgm:prSet/>
      <dgm:spPr/>
      <dgm:t>
        <a:bodyPr/>
        <a:lstStyle/>
        <a:p>
          <a:endParaRPr lang="ru-RU"/>
        </a:p>
      </dgm:t>
    </dgm:pt>
    <dgm:pt modelId="{BB98E108-1D7C-4E60-8216-4DC42DA947EE}" type="parTrans" cxnId="{8F4D7DAA-7DD8-419A-82FC-684C04E83161}">
      <dgm:prSet/>
      <dgm:spPr/>
      <dgm:t>
        <a:bodyPr/>
        <a:lstStyle/>
        <a:p>
          <a:endParaRPr lang="ru-RU"/>
        </a:p>
      </dgm:t>
    </dgm:pt>
    <dgm:pt modelId="{D50FA9C8-C9E8-474C-9C69-02D010197F3A}" type="pres">
      <dgm:prSet presAssocID="{5E40259C-98D1-4889-BE58-3A5E7380C5DF}" presName="Name0" presStyleCnt="0">
        <dgm:presLayoutVars>
          <dgm:dir/>
          <dgm:resizeHandles val="exact"/>
        </dgm:presLayoutVars>
      </dgm:prSet>
      <dgm:spPr/>
    </dgm:pt>
    <dgm:pt modelId="{1A3DA7F6-582C-4DDC-A217-66A60ABEF0E6}" type="pres">
      <dgm:prSet presAssocID="{2B258B28-1325-4207-AE95-AE4320B59A25}" presName="node" presStyleLbl="node1" presStyleIdx="0" presStyleCnt="3" custScaleY="9013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4DDEFE1-A6A6-44AF-9C6B-8B51DCBDA891}" type="pres">
      <dgm:prSet presAssocID="{BF960933-84DA-4AEA-9806-9C0AAD0BFF1F}" presName="sibTrans" presStyleLbl="sibTrans2D1" presStyleIdx="0" presStyleCnt="2"/>
      <dgm:spPr/>
      <dgm:t>
        <a:bodyPr/>
        <a:lstStyle/>
        <a:p>
          <a:endParaRPr lang="ru-RU"/>
        </a:p>
      </dgm:t>
    </dgm:pt>
    <dgm:pt modelId="{B028A58D-436C-4256-89C0-BDDC82C7F51D}" type="pres">
      <dgm:prSet presAssocID="{BF960933-84DA-4AEA-9806-9C0AAD0BFF1F}" presName="connectorText" presStyleLbl="sibTrans2D1" presStyleIdx="0" presStyleCnt="2"/>
      <dgm:spPr/>
      <dgm:t>
        <a:bodyPr/>
        <a:lstStyle/>
        <a:p>
          <a:endParaRPr lang="ru-RU"/>
        </a:p>
      </dgm:t>
    </dgm:pt>
    <dgm:pt modelId="{A491D4DC-DD82-426F-B8F9-1A45A5A44322}" type="pres">
      <dgm:prSet presAssocID="{22841148-4030-4037-9407-0E2BB5C4BC8C}" presName="node" presStyleLbl="node1" presStyleIdx="1" presStyleCnt="3" custScaleY="8985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6F69445-B92A-446E-8A70-378A7CA466C5}" type="pres">
      <dgm:prSet presAssocID="{EF25ABDE-55BE-49B5-9083-F29224D332F0}" presName="sibTrans" presStyleLbl="sibTrans2D1" presStyleIdx="1" presStyleCnt="2"/>
      <dgm:spPr/>
      <dgm:t>
        <a:bodyPr/>
        <a:lstStyle/>
        <a:p>
          <a:endParaRPr lang="ru-RU"/>
        </a:p>
      </dgm:t>
    </dgm:pt>
    <dgm:pt modelId="{18C020DB-A79D-4268-A1A3-9F7C847A53A8}" type="pres">
      <dgm:prSet presAssocID="{EF25ABDE-55BE-49B5-9083-F29224D332F0}" presName="connectorText" presStyleLbl="sibTrans2D1" presStyleIdx="1" presStyleCnt="2"/>
      <dgm:spPr/>
      <dgm:t>
        <a:bodyPr/>
        <a:lstStyle/>
        <a:p>
          <a:endParaRPr lang="ru-RU"/>
        </a:p>
      </dgm:t>
    </dgm:pt>
    <dgm:pt modelId="{87E459EF-A479-492E-8572-232D978CDF4D}" type="pres">
      <dgm:prSet presAssocID="{FD153BC6-63FC-49D5-95B1-D0BF238B950F}" presName="node" presStyleLbl="node1" presStyleIdx="2" presStyleCnt="3" custScaleY="91009" custLinFactNeighborX="-12028" custLinFactNeighborY="-7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1BC0F2E-CC8A-4227-8A2E-8C30B4C1AEE4}" type="presOf" srcId="{EF25ABDE-55BE-49B5-9083-F29224D332F0}" destId="{C6F69445-B92A-446E-8A70-378A7CA466C5}" srcOrd="0" destOrd="0" presId="urn:microsoft.com/office/officeart/2005/8/layout/process1"/>
    <dgm:cxn modelId="{D120F9D8-3E21-4835-9A56-7A48A328CA0C}" type="presOf" srcId="{EF25ABDE-55BE-49B5-9083-F29224D332F0}" destId="{18C020DB-A79D-4268-A1A3-9F7C847A53A8}" srcOrd="1" destOrd="0" presId="urn:microsoft.com/office/officeart/2005/8/layout/process1"/>
    <dgm:cxn modelId="{3EAE850D-6040-4736-98DE-EC7C217B6CAB}" srcId="{5E40259C-98D1-4889-BE58-3A5E7380C5DF}" destId="{22841148-4030-4037-9407-0E2BB5C4BC8C}" srcOrd="1" destOrd="0" parTransId="{DC2804BC-E8B4-4706-A955-2E7A544351DB}" sibTransId="{EF25ABDE-55BE-49B5-9083-F29224D332F0}"/>
    <dgm:cxn modelId="{8F4D7DAA-7DD8-419A-82FC-684C04E83161}" srcId="{5E40259C-98D1-4889-BE58-3A5E7380C5DF}" destId="{FD153BC6-63FC-49D5-95B1-D0BF238B950F}" srcOrd="2" destOrd="0" parTransId="{BB98E108-1D7C-4E60-8216-4DC42DA947EE}" sibTransId="{912D07DB-85D3-4A72-A651-4418434B670B}"/>
    <dgm:cxn modelId="{50352E47-4501-4B8A-BB26-29207ACA796A}" type="presOf" srcId="{BF960933-84DA-4AEA-9806-9C0AAD0BFF1F}" destId="{D4DDEFE1-A6A6-44AF-9C6B-8B51DCBDA891}" srcOrd="0" destOrd="0" presId="urn:microsoft.com/office/officeart/2005/8/layout/process1"/>
    <dgm:cxn modelId="{507ACBD0-0A33-44C1-BD67-3A36CB990E08}" type="presOf" srcId="{BF960933-84DA-4AEA-9806-9C0AAD0BFF1F}" destId="{B028A58D-436C-4256-89C0-BDDC82C7F51D}" srcOrd="1" destOrd="0" presId="urn:microsoft.com/office/officeart/2005/8/layout/process1"/>
    <dgm:cxn modelId="{5D42F410-8208-433A-8F18-906FF33579B9}" type="presOf" srcId="{22841148-4030-4037-9407-0E2BB5C4BC8C}" destId="{A491D4DC-DD82-426F-B8F9-1A45A5A44322}" srcOrd="0" destOrd="0" presId="urn:microsoft.com/office/officeart/2005/8/layout/process1"/>
    <dgm:cxn modelId="{FF920CAB-5E2C-4A5A-9F20-08EEE59B6E1D}" srcId="{5E40259C-98D1-4889-BE58-3A5E7380C5DF}" destId="{2B258B28-1325-4207-AE95-AE4320B59A25}" srcOrd="0" destOrd="0" parTransId="{2466412D-FA63-434D-ACF1-7F56C57B568E}" sibTransId="{BF960933-84DA-4AEA-9806-9C0AAD0BFF1F}"/>
    <dgm:cxn modelId="{BA04B007-1D96-4F1A-AEAE-9135D8C85665}" type="presOf" srcId="{FD153BC6-63FC-49D5-95B1-D0BF238B950F}" destId="{87E459EF-A479-492E-8572-232D978CDF4D}" srcOrd="0" destOrd="0" presId="urn:microsoft.com/office/officeart/2005/8/layout/process1"/>
    <dgm:cxn modelId="{1B77509E-9F78-461E-9671-703E9E3A5B97}" type="presOf" srcId="{2B258B28-1325-4207-AE95-AE4320B59A25}" destId="{1A3DA7F6-582C-4DDC-A217-66A60ABEF0E6}" srcOrd="0" destOrd="0" presId="urn:microsoft.com/office/officeart/2005/8/layout/process1"/>
    <dgm:cxn modelId="{DCF8AAA5-DFFF-449D-A2B1-BE36E1715244}" type="presOf" srcId="{5E40259C-98D1-4889-BE58-3A5E7380C5DF}" destId="{D50FA9C8-C9E8-474C-9C69-02D010197F3A}" srcOrd="0" destOrd="0" presId="urn:microsoft.com/office/officeart/2005/8/layout/process1"/>
    <dgm:cxn modelId="{0166C6B2-8974-4EE1-A483-1E8E50DA79DC}" type="presParOf" srcId="{D50FA9C8-C9E8-474C-9C69-02D010197F3A}" destId="{1A3DA7F6-582C-4DDC-A217-66A60ABEF0E6}" srcOrd="0" destOrd="0" presId="urn:microsoft.com/office/officeart/2005/8/layout/process1"/>
    <dgm:cxn modelId="{3D7F5E6B-6FFD-4E55-885E-A0CFAF14808B}" type="presParOf" srcId="{D50FA9C8-C9E8-474C-9C69-02D010197F3A}" destId="{D4DDEFE1-A6A6-44AF-9C6B-8B51DCBDA891}" srcOrd="1" destOrd="0" presId="urn:microsoft.com/office/officeart/2005/8/layout/process1"/>
    <dgm:cxn modelId="{ED5E2ED8-076A-4A94-9EF2-76FD7A87308A}" type="presParOf" srcId="{D4DDEFE1-A6A6-44AF-9C6B-8B51DCBDA891}" destId="{B028A58D-436C-4256-89C0-BDDC82C7F51D}" srcOrd="0" destOrd="0" presId="urn:microsoft.com/office/officeart/2005/8/layout/process1"/>
    <dgm:cxn modelId="{5018C74F-0A5C-46E8-8A52-009BB0280889}" type="presParOf" srcId="{D50FA9C8-C9E8-474C-9C69-02D010197F3A}" destId="{A491D4DC-DD82-426F-B8F9-1A45A5A44322}" srcOrd="2" destOrd="0" presId="urn:microsoft.com/office/officeart/2005/8/layout/process1"/>
    <dgm:cxn modelId="{B7048901-A0F1-4A29-B96D-E9C6409ED07B}" type="presParOf" srcId="{D50FA9C8-C9E8-474C-9C69-02D010197F3A}" destId="{C6F69445-B92A-446E-8A70-378A7CA466C5}" srcOrd="3" destOrd="0" presId="urn:microsoft.com/office/officeart/2005/8/layout/process1"/>
    <dgm:cxn modelId="{55F4D4A7-041E-49EC-B8D5-69E29C8FA324}" type="presParOf" srcId="{C6F69445-B92A-446E-8A70-378A7CA466C5}" destId="{18C020DB-A79D-4268-A1A3-9F7C847A53A8}" srcOrd="0" destOrd="0" presId="urn:microsoft.com/office/officeart/2005/8/layout/process1"/>
    <dgm:cxn modelId="{E1ED0CD5-5999-4DD9-9F16-8F19E4C2D853}" type="presParOf" srcId="{D50FA9C8-C9E8-474C-9C69-02D010197F3A}" destId="{87E459EF-A479-492E-8572-232D978CDF4D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A3DA7F6-582C-4DDC-A217-66A60ABEF0E6}">
      <dsp:nvSpPr>
        <dsp:cNvPr id="0" name=""/>
        <dsp:cNvSpPr/>
      </dsp:nvSpPr>
      <dsp:spPr>
        <a:xfrm>
          <a:off x="7402" y="638378"/>
          <a:ext cx="2212480" cy="164523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Расторжение Соглашения о предоставлении субсидии на финансовое обеспечение затрат октябрем (ноябрем) 2024 года</a:t>
          </a:r>
        </a:p>
      </dsp:txBody>
      <dsp:txXfrm>
        <a:off x="55589" y="686565"/>
        <a:ext cx="2116106" cy="1548857"/>
      </dsp:txXfrm>
    </dsp:sp>
    <dsp:sp modelId="{D4DDEFE1-A6A6-44AF-9C6B-8B51DCBDA891}">
      <dsp:nvSpPr>
        <dsp:cNvPr id="0" name=""/>
        <dsp:cNvSpPr/>
      </dsp:nvSpPr>
      <dsp:spPr>
        <a:xfrm>
          <a:off x="2441131" y="1186646"/>
          <a:ext cx="469045" cy="54869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/>
        </a:p>
      </dsp:txBody>
      <dsp:txXfrm>
        <a:off x="2441131" y="1296385"/>
        <a:ext cx="328332" cy="329217"/>
      </dsp:txXfrm>
    </dsp:sp>
    <dsp:sp modelId="{A491D4DC-DD82-426F-B8F9-1A45A5A44322}">
      <dsp:nvSpPr>
        <dsp:cNvPr id="0" name=""/>
        <dsp:cNvSpPr/>
      </dsp:nvSpPr>
      <dsp:spPr>
        <a:xfrm>
          <a:off x="3104875" y="640925"/>
          <a:ext cx="2212480" cy="164013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Заключение  основного Соглашения на предоставление субсидии на возмещение недополученных доходов за ноябрь-декабрь 2024 года </a:t>
          </a:r>
        </a:p>
      </dsp:txBody>
      <dsp:txXfrm>
        <a:off x="3152913" y="688963"/>
        <a:ext cx="2116404" cy="1544062"/>
      </dsp:txXfrm>
    </dsp:sp>
    <dsp:sp modelId="{C6F69445-B92A-446E-8A70-378A7CA466C5}">
      <dsp:nvSpPr>
        <dsp:cNvPr id="0" name=""/>
        <dsp:cNvSpPr/>
      </dsp:nvSpPr>
      <dsp:spPr>
        <a:xfrm rot="21598448">
          <a:off x="5511992" y="1185966"/>
          <a:ext cx="412629" cy="54869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/>
        </a:p>
      </dsp:txBody>
      <dsp:txXfrm>
        <a:off x="5511992" y="1295733"/>
        <a:ext cx="288840" cy="329217"/>
      </dsp:txXfrm>
    </dsp:sp>
    <dsp:sp modelId="{87E459EF-A479-492E-8572-232D978CDF4D}">
      <dsp:nvSpPr>
        <dsp:cNvPr id="0" name=""/>
        <dsp:cNvSpPr/>
      </dsp:nvSpPr>
      <dsp:spPr>
        <a:xfrm>
          <a:off x="6095901" y="629051"/>
          <a:ext cx="2212480" cy="166118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Предоставление субсидий только на возмещение недополученных доходов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rgbClr val="92D05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 01.01.2025г.</a:t>
          </a:r>
          <a:endParaRPr lang="ru-RU" sz="1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144555" y="677705"/>
        <a:ext cx="2115172" cy="156387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475" cy="497046"/>
          </a:xfrm>
          <a:prstGeom prst="rect">
            <a:avLst/>
          </a:prstGeom>
        </p:spPr>
        <p:txBody>
          <a:bodyPr vert="horz" lIns="91118" tIns="45559" rIns="91118" bIns="45559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6738" y="0"/>
            <a:ext cx="2950475" cy="497046"/>
          </a:xfrm>
          <a:prstGeom prst="rect">
            <a:avLst/>
          </a:prstGeom>
        </p:spPr>
        <p:txBody>
          <a:bodyPr vert="horz" lIns="91118" tIns="45559" rIns="91118" bIns="45559" rtlCol="0"/>
          <a:lstStyle>
            <a:lvl1pPr algn="r">
              <a:defRPr sz="1200"/>
            </a:lvl1pPr>
          </a:lstStyle>
          <a:p>
            <a:fld id="{907EAE1B-2D30-434E-9465-0FB0709D115D}" type="datetimeFigureOut">
              <a:rPr lang="ru-RU" smtClean="0"/>
              <a:t>25.09.2024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7288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118" tIns="45559" rIns="91118" bIns="45559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880" y="4721941"/>
            <a:ext cx="5447030" cy="4473416"/>
          </a:xfrm>
          <a:prstGeom prst="rect">
            <a:avLst/>
          </a:prstGeom>
        </p:spPr>
        <p:txBody>
          <a:bodyPr vert="horz" lIns="91118" tIns="45559" rIns="91118" bIns="45559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2154"/>
            <a:ext cx="2950475" cy="497046"/>
          </a:xfrm>
          <a:prstGeom prst="rect">
            <a:avLst/>
          </a:prstGeom>
        </p:spPr>
        <p:txBody>
          <a:bodyPr vert="horz" lIns="91118" tIns="45559" rIns="91118" bIns="45559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6738" y="9442154"/>
            <a:ext cx="2950475" cy="497046"/>
          </a:xfrm>
          <a:prstGeom prst="rect">
            <a:avLst/>
          </a:prstGeom>
        </p:spPr>
        <p:txBody>
          <a:bodyPr vert="horz" lIns="91118" tIns="45559" rIns="91118" bIns="45559" rtlCol="0" anchor="b"/>
          <a:lstStyle>
            <a:lvl1pPr algn="r">
              <a:defRPr sz="1200"/>
            </a:lvl1pPr>
          </a:lstStyle>
          <a:p>
            <a:fld id="{4C53A8A8-AC4E-4125-AC64-3E94CB4F64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99131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53A8A8-AC4E-4125-AC64-3E94CB4F64F7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79622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28C3D-F09A-4687-AE7E-722B2E2E018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25.09.2024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7FB0D-5910-484C-B84C-D33B01D50C1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xmlns="" id="{ED963D8E-B393-4E3C-8F40-DE907207565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2" name="Рисунок 11">
            <a:extLst>
              <a:ext uri="{FF2B5EF4-FFF2-40B4-BE49-F238E27FC236}">
                <a16:creationId xmlns:a16="http://schemas.microsoft.com/office/drawing/2014/main" xmlns="" id="{8DC1AEEE-7C00-46FB-99E4-0EF3FADFD59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270" y="124990"/>
            <a:ext cx="2326003" cy="19947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4402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28C3D-F09A-4687-AE7E-722B2E2E018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25.09.2024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7FB0D-5910-484C-B84C-D33B01D50C1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38693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28C3D-F09A-4687-AE7E-722B2E2E018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25.09.2024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7FB0D-5910-484C-B84C-D33B01D50C1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3742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28C3D-F09A-4687-AE7E-722B2E2E018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25.09.2024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7FB0D-5910-484C-B84C-D33B01D50C1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xmlns="" id="{ED963D8E-B393-4E3C-8F40-DE907207565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2" name="Рисунок 11">
            <a:extLst>
              <a:ext uri="{FF2B5EF4-FFF2-40B4-BE49-F238E27FC236}">
                <a16:creationId xmlns:a16="http://schemas.microsoft.com/office/drawing/2014/main" xmlns="" id="{8DC1AEEE-7C00-46FB-99E4-0EF3FADFD59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270" y="124990"/>
            <a:ext cx="2326003" cy="19947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10563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9089"/>
            <a:ext cx="78867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6287" y="6356351"/>
            <a:ext cx="2057400" cy="365125"/>
          </a:xfrm>
        </p:spPr>
        <p:txBody>
          <a:bodyPr/>
          <a:lstStyle/>
          <a:p>
            <a:fld id="{5AC28C3D-F09A-4687-AE7E-722B2E2E018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25.09.2024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36587" y="6356351"/>
            <a:ext cx="3086100" cy="365125"/>
          </a:xfrm>
        </p:spPr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365587" y="6356351"/>
            <a:ext cx="2057400" cy="365125"/>
          </a:xfrm>
        </p:spPr>
        <p:txBody>
          <a:bodyPr/>
          <a:lstStyle/>
          <a:p>
            <a:fld id="{1887FB0D-5910-484C-B84C-D33B01D50C1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xmlns="" id="{87877FB3-F401-4623-B344-FD21BF11667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39045" y="5689097"/>
            <a:ext cx="8447438" cy="840077"/>
          </a:xfrm>
          <a:prstGeom prst="rect">
            <a:avLst/>
          </a:prstGeom>
        </p:spPr>
      </p:pic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xmlns="" id="{9B520A1C-5573-4888-AAC7-10BA40BEDF89}"/>
              </a:ext>
            </a:extLst>
          </p:cNvPr>
          <p:cNvSpPr/>
          <p:nvPr userDrawn="1"/>
        </p:nvSpPr>
        <p:spPr>
          <a:xfrm>
            <a:off x="5834743" y="4190462"/>
            <a:ext cx="170740" cy="2667538"/>
          </a:xfrm>
          <a:prstGeom prst="rect">
            <a:avLst/>
          </a:prstGeom>
          <a:solidFill>
            <a:schemeClr val="accent1">
              <a:alpha val="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ru-RU">
              <a:solidFill>
                <a:prstClr val="white"/>
              </a:solidFill>
            </a:endParaRPr>
          </a:p>
        </p:txBody>
      </p:sp>
      <p:sp>
        <p:nvSpPr>
          <p:cNvPr id="11" name="Параллелограмм 10">
            <a:extLst>
              <a:ext uri="{FF2B5EF4-FFF2-40B4-BE49-F238E27FC236}">
                <a16:creationId xmlns:a16="http://schemas.microsoft.com/office/drawing/2014/main" xmlns="" id="{1C64C87E-5DF4-4DAA-B355-9A0F21C2C265}"/>
              </a:ext>
            </a:extLst>
          </p:cNvPr>
          <p:cNvSpPr/>
          <p:nvPr userDrawn="1"/>
        </p:nvSpPr>
        <p:spPr>
          <a:xfrm>
            <a:off x="4692072" y="0"/>
            <a:ext cx="4745841" cy="4427849"/>
          </a:xfrm>
          <a:prstGeom prst="parallelogram">
            <a:avLst>
              <a:gd name="adj" fmla="val 100880"/>
            </a:avLst>
          </a:prstGeom>
          <a:solidFill>
            <a:schemeClr val="accent1">
              <a:alpha val="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ru-RU">
              <a:solidFill>
                <a:prstClr val="white"/>
              </a:solidFill>
            </a:endParaRP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xmlns="" id="{8E849483-914A-4BF8-ABCE-B8771EA4C1C8}"/>
              </a:ext>
            </a:extLst>
          </p:cNvPr>
          <p:cNvSpPr/>
          <p:nvPr userDrawn="1"/>
        </p:nvSpPr>
        <p:spPr>
          <a:xfrm rot="5400000">
            <a:off x="6490898" y="3707299"/>
            <a:ext cx="185957" cy="1152925"/>
          </a:xfrm>
          <a:prstGeom prst="rect">
            <a:avLst/>
          </a:prstGeom>
          <a:solidFill>
            <a:schemeClr val="accent1">
              <a:alpha val="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55958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28C3D-F09A-4687-AE7E-722B2E2E018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25.09.2024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7FB0D-5910-484C-B84C-D33B01D50C1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12977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28C3D-F09A-4687-AE7E-722B2E2E018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25.09.2024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7FB0D-5910-484C-B84C-D33B01D50C1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21347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28C3D-F09A-4687-AE7E-722B2E2E018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25.09.2024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7FB0D-5910-484C-B84C-D33B01D50C1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58068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28C3D-F09A-4687-AE7E-722B2E2E018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25.09.2024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7FB0D-5910-484C-B84C-D33B01D50C1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344642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28C3D-F09A-4687-AE7E-722B2E2E018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25.09.2024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7FB0D-5910-484C-B84C-D33B01D50C1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0236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28C3D-F09A-4687-AE7E-722B2E2E018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25.09.2024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7FB0D-5910-484C-B84C-D33B01D50C1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57001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9089"/>
            <a:ext cx="78867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6287" y="6356351"/>
            <a:ext cx="2057400" cy="365125"/>
          </a:xfrm>
        </p:spPr>
        <p:txBody>
          <a:bodyPr/>
          <a:lstStyle/>
          <a:p>
            <a:fld id="{5AC28C3D-F09A-4687-AE7E-722B2E2E018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25.09.2024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36587" y="6356351"/>
            <a:ext cx="3086100" cy="365125"/>
          </a:xfrm>
        </p:spPr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365587" y="6356351"/>
            <a:ext cx="2057400" cy="365125"/>
          </a:xfrm>
        </p:spPr>
        <p:txBody>
          <a:bodyPr/>
          <a:lstStyle/>
          <a:p>
            <a:fld id="{1887FB0D-5910-484C-B84C-D33B01D50C1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xmlns="" id="{87877FB3-F401-4623-B344-FD21BF11667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39045" y="5689097"/>
            <a:ext cx="8447438" cy="840077"/>
          </a:xfrm>
          <a:prstGeom prst="rect">
            <a:avLst/>
          </a:prstGeom>
        </p:spPr>
      </p:pic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xmlns="" id="{9B520A1C-5573-4888-AAC7-10BA40BEDF89}"/>
              </a:ext>
            </a:extLst>
          </p:cNvPr>
          <p:cNvSpPr/>
          <p:nvPr userDrawn="1"/>
        </p:nvSpPr>
        <p:spPr>
          <a:xfrm>
            <a:off x="5834743" y="4190462"/>
            <a:ext cx="170740" cy="2667538"/>
          </a:xfrm>
          <a:prstGeom prst="rect">
            <a:avLst/>
          </a:prstGeom>
          <a:solidFill>
            <a:schemeClr val="accent1">
              <a:alpha val="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ru-RU">
              <a:solidFill>
                <a:prstClr val="white"/>
              </a:solidFill>
            </a:endParaRPr>
          </a:p>
        </p:txBody>
      </p:sp>
      <p:sp>
        <p:nvSpPr>
          <p:cNvPr id="11" name="Параллелограмм 10">
            <a:extLst>
              <a:ext uri="{FF2B5EF4-FFF2-40B4-BE49-F238E27FC236}">
                <a16:creationId xmlns:a16="http://schemas.microsoft.com/office/drawing/2014/main" xmlns="" id="{1C64C87E-5DF4-4DAA-B355-9A0F21C2C265}"/>
              </a:ext>
            </a:extLst>
          </p:cNvPr>
          <p:cNvSpPr/>
          <p:nvPr userDrawn="1"/>
        </p:nvSpPr>
        <p:spPr>
          <a:xfrm>
            <a:off x="4692072" y="0"/>
            <a:ext cx="4745841" cy="4427849"/>
          </a:xfrm>
          <a:prstGeom prst="parallelogram">
            <a:avLst>
              <a:gd name="adj" fmla="val 100880"/>
            </a:avLst>
          </a:prstGeom>
          <a:solidFill>
            <a:schemeClr val="accent1">
              <a:alpha val="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ru-RU">
              <a:solidFill>
                <a:prstClr val="white"/>
              </a:solidFill>
            </a:endParaRP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xmlns="" id="{8E849483-914A-4BF8-ABCE-B8771EA4C1C8}"/>
              </a:ext>
            </a:extLst>
          </p:cNvPr>
          <p:cNvSpPr/>
          <p:nvPr userDrawn="1"/>
        </p:nvSpPr>
        <p:spPr>
          <a:xfrm rot="5400000">
            <a:off x="6490898" y="3707299"/>
            <a:ext cx="185957" cy="1152925"/>
          </a:xfrm>
          <a:prstGeom prst="rect">
            <a:avLst/>
          </a:prstGeom>
          <a:solidFill>
            <a:schemeClr val="accent1">
              <a:alpha val="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108432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28C3D-F09A-4687-AE7E-722B2E2E018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25.09.2024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7FB0D-5910-484C-B84C-D33B01D50C1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413990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28C3D-F09A-4687-AE7E-722B2E2E018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25.09.2024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7FB0D-5910-484C-B84C-D33B01D50C1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713883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28C3D-F09A-4687-AE7E-722B2E2E018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25.09.2024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7FB0D-5910-484C-B84C-D33B01D50C1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02276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28C3D-F09A-4687-AE7E-722B2E2E018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25.09.2024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7FB0D-5910-484C-B84C-D33B01D50C1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88504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28C3D-F09A-4687-AE7E-722B2E2E018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25.09.2024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7FB0D-5910-484C-B84C-D33B01D50C1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40329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28C3D-F09A-4687-AE7E-722B2E2E018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25.09.2024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7FB0D-5910-484C-B84C-D33B01D50C1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29731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28C3D-F09A-4687-AE7E-722B2E2E018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25.09.2024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7FB0D-5910-484C-B84C-D33B01D50C1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10926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28C3D-F09A-4687-AE7E-722B2E2E018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25.09.2024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7FB0D-5910-484C-B84C-D33B01D50C1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38446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28C3D-F09A-4687-AE7E-722B2E2E018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25.09.2024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7FB0D-5910-484C-B84C-D33B01D50C1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5320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28C3D-F09A-4687-AE7E-722B2E2E018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25.09.2024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7FB0D-5910-484C-B84C-D33B01D50C1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21399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5AC28C3D-F09A-4687-AE7E-722B2E2E018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457200"/>
              <a:t>25.09.2024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1887FB0D-5910-484C-B84C-D33B01D50C1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457200"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2725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5AC28C3D-F09A-4687-AE7E-722B2E2E018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457200"/>
              <a:t>25.09.2024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1887FB0D-5910-484C-B84C-D33B01D50C1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457200"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40804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27" r:id="rId3"/>
    <p:sldLayoutId id="2147483928" r:id="rId4"/>
    <p:sldLayoutId id="2147483929" r:id="rId5"/>
    <p:sldLayoutId id="2147483930" r:id="rId6"/>
    <p:sldLayoutId id="2147483931" r:id="rId7"/>
    <p:sldLayoutId id="2147483932" r:id="rId8"/>
    <p:sldLayoutId id="2147483933" r:id="rId9"/>
    <p:sldLayoutId id="2147483934" r:id="rId10"/>
    <p:sldLayoutId id="214748393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Relationship Id="rId4" Type="http://schemas.microsoft.com/office/2007/relationships/hdphoto" Target="../media/hdphoto2.wdp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4B655D9-AD94-4BD6-986E-52FD3B63D0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3568" y="1916832"/>
            <a:ext cx="7772400" cy="1944216"/>
          </a:xfrm>
        </p:spPr>
        <p:txBody>
          <a:bodyPr>
            <a:normAutofit/>
          </a:bodyPr>
          <a:lstStyle/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ru-RU" sz="3200" b="1" dirty="0" smtClean="0">
                <a:solidFill>
                  <a:schemeClr val="bg1"/>
                </a:solidFill>
                <a:latin typeface="PT Serif" panose="020A0603040505020204" pitchFamily="18" charset="-52"/>
                <a:ea typeface="PT Serif" panose="020A0603040505020204" pitchFamily="18" charset="-52"/>
                <a:cs typeface="Tahoma" panose="020B0604030504040204" pitchFamily="34" charset="0"/>
              </a:rPr>
              <a:t>Контрольно-ревизионная деятельность </a:t>
            </a:r>
            <a:endParaRPr lang="ru-RU" sz="7200" dirty="0">
              <a:solidFill>
                <a:schemeClr val="bg1"/>
              </a:solidFill>
              <a:latin typeface="PT Serif" panose="020A0603040505020204" pitchFamily="18" charset="-52"/>
              <a:ea typeface="PT Serif" panose="020A0603040505020204" pitchFamily="18" charset="-52"/>
            </a:endParaRPr>
          </a:p>
        </p:txBody>
      </p:sp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92727" l="9091" r="98485">
                        <a14:foregroundMark x1="35606" y1="24848" x2="35606" y2="24848"/>
                        <a14:foregroundMark x1="25758" y1="40000" x2="25758" y2="40000"/>
                        <a14:foregroundMark x1="62879" y1="34545" x2="62879" y2="34545"/>
                        <a14:foregroundMark x1="57576" y1="33333" x2="57576" y2="33333"/>
                        <a14:foregroundMark x1="54545" y1="32727" x2="54545" y2="3272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476672"/>
            <a:ext cx="1296144" cy="145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36412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5685" y="-244397"/>
            <a:ext cx="7892922" cy="1325563"/>
          </a:xfrm>
        </p:spPr>
        <p:txBody>
          <a:bodyPr>
            <a:noAutofit/>
          </a:bodyPr>
          <a:lstStyle/>
          <a:p>
            <a:pPr algn="ctr"/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Изменения в части предоставления  отчетов о достижении значений результата предоставления субсидии</a:t>
            </a:r>
            <a:endParaRPr lang="ru-RU" sz="1800" dirty="0"/>
          </a:p>
        </p:txBody>
      </p:sp>
      <p:sp>
        <p:nvSpPr>
          <p:cNvPr id="7" name="Стрелка вправо 6"/>
          <p:cNvSpPr/>
          <p:nvPr/>
        </p:nvSpPr>
        <p:spPr>
          <a:xfrm>
            <a:off x="4063543" y="5803516"/>
            <a:ext cx="698106" cy="278899"/>
          </a:xfrm>
          <a:prstGeom prst="rightArrow">
            <a:avLst/>
          </a:prstGeom>
          <a:solidFill>
            <a:srgbClr val="0075BE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54369" y="1367833"/>
            <a:ext cx="3609710" cy="3645343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anose="02020603050405020304" pitchFamily="18" charset="0"/>
              </a:rPr>
              <a:t>4.1. Получатель субсидии </a:t>
            </a:r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anose="02020603050405020304" pitchFamily="18" charset="0"/>
              </a:rPr>
              <a:t>в срок до 1 апреля финансового года, следующего за отчетным годом, представляет в Агентство отчет о достижении значений Результата предоставления </a:t>
            </a: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anose="02020603050405020304" pitchFamily="18" charset="0"/>
              </a:rPr>
              <a:t>субсидии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anose="02020603050405020304" pitchFamily="18" charset="0"/>
              </a:rPr>
              <a:t>, а также по п. 4.4.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Отчет 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о расходах Получателя субсидий, </a:t>
            </a:r>
            <a:endParaRPr lang="ru-RU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	Источником 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финансового обеспечения которых является субсидия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, предоставляется организацией нарастающим итогом за 1, 2, 3 квартал в срок до 25 числа месяца следующего за отчетным кварталом, 4 квартал в срок до 01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апреля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89" y="7937"/>
            <a:ext cx="808181" cy="904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762726" y="5613355"/>
            <a:ext cx="3105943" cy="73866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олучатели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субсидий, которым прекращено предоставление субсидии в </a:t>
            </a:r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текущем финансовом </a:t>
            </a: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году</a:t>
            </a:r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4881717" y="5613355"/>
            <a:ext cx="2952328" cy="73866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в течение 30 календарных дней со дня окончательного перечисления субсидии.</a:t>
            </a:r>
          </a:p>
        </p:txBody>
      </p:sp>
      <p:sp>
        <p:nvSpPr>
          <p:cNvPr id="5" name="AutoShape 2" descr="Скачать картинки Восклицательный знак, стоковые фото 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AutoShape 4" descr="Скачать картинки Восклицательный знак, стоковые фото ...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30" name="Picture 6" descr="C:\Users\RO7\AppData\Local\Packages\Microsoft.Windows.Photos_8wekyb3d8bbwe\TempState\ShareServiceTempFolder\images.jpeg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3586" b="92430" l="8458" r="88557">
                        <a14:foregroundMark x1="33333" y1="77689" x2="33333" y2="77689"/>
                        <a14:foregroundMark x1="58209" y1="28287" x2="58209" y2="28287"/>
                        <a14:foregroundMark x1="55224" y1="28287" x2="55224" y2="28287"/>
                        <a14:foregroundMark x1="51741" y1="30279" x2="51741" y2="30279"/>
                        <a14:foregroundMark x1="51741" y1="30279" x2="51741" y2="30279"/>
                        <a14:foregroundMark x1="56716" y1="28287" x2="64677" y2="27092"/>
                        <a14:foregroundMark x1="63682" y1="21514" x2="73134" y2="36653"/>
                        <a14:foregroundMark x1="48756" y1="66135" x2="47264" y2="8605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5919288"/>
            <a:ext cx="846432" cy="10569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Скругленный прямоугольник 10"/>
          <p:cNvSpPr/>
          <p:nvPr/>
        </p:nvSpPr>
        <p:spPr>
          <a:xfrm>
            <a:off x="748309" y="796154"/>
            <a:ext cx="3098675" cy="541131"/>
          </a:xfrm>
          <a:prstGeom prst="roundRect">
            <a:avLst/>
          </a:prstGeom>
          <a:solidFill>
            <a:schemeClr val="bg2"/>
          </a:solidFill>
          <a:ln>
            <a:solidFill>
              <a:schemeClr val="tx2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anose="02020603050405020304" pitchFamily="18" charset="0"/>
              </a:rPr>
              <a:t>Порядок</a:t>
            </a:r>
          </a:p>
          <a:p>
            <a:pPr lvl="0" algn="ctr"/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anose="02020603050405020304" pitchFamily="18" charset="0"/>
              </a:rPr>
              <a:t>№ 450-п от 27.09.2017 г.</a:t>
            </a:r>
            <a:endParaRPr lang="ru-RU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4293422" y="814636"/>
            <a:ext cx="4818095" cy="541131"/>
          </a:xfrm>
          <a:prstGeom prst="roundRect">
            <a:avLst/>
          </a:prstGeom>
          <a:solidFill>
            <a:srgbClr val="F1FCFE"/>
          </a:solidFill>
          <a:ln>
            <a:solidFill>
              <a:schemeClr val="tx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457200"/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anose="02020603050405020304" pitchFamily="18" charset="0"/>
              </a:rPr>
              <a:t>Проект нового Порядка</a:t>
            </a:r>
          </a:p>
          <a:p>
            <a:pPr algn="ctr" defTabSz="457200"/>
            <a:r>
              <a:rPr lang="ru-RU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anose="02020603050405020304" pitchFamily="18" charset="0"/>
              </a:rPr>
              <a:t> (действует по соглашениям  заключенным на 2025 год) </a:t>
            </a:r>
            <a:endParaRPr lang="ru-RU" sz="1400" b="1" dirty="0">
              <a:solidFill>
                <a:srgbClr val="FF0000"/>
              </a:solidFill>
              <a:latin typeface="Times New Roman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4572000" y="1367834"/>
            <a:ext cx="4308027" cy="4221406"/>
          </a:xfrm>
          <a:prstGeom prst="rect">
            <a:avLst/>
          </a:prstGeom>
          <a:solidFill>
            <a:srgbClr val="F1FCFE"/>
          </a:solidFill>
          <a:ln>
            <a:solidFill>
              <a:schemeClr val="tx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lvl="1" algn="just"/>
            <a:r>
              <a:rPr lang="ru-RU" sz="1400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3.1. Получатели субсидии ежегодно </a:t>
            </a:r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 20 декабря отчетного года, путем направления на электронный адрес Агентства </a:t>
            </a:r>
            <a:r>
              <a:rPr lang="en-US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as</a:t>
            </a:r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420350@</a:t>
            </a:r>
            <a:r>
              <a:rPr lang="en-US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mail</a:t>
            </a:r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1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ru</a:t>
            </a:r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предоставляют </a:t>
            </a:r>
            <a:r>
              <a:rPr lang="ru-RU" sz="1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дополнительный отчет о наличии/отсутствии неурегулированной просроченной кредиторской задолженности за потребленные коммунальные </a:t>
            </a:r>
            <a:r>
              <a:rPr lang="ru-RU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ресурсы</a:t>
            </a: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по форме, установленной Соглашением. </a:t>
            </a:r>
          </a:p>
          <a:p>
            <a:pPr marL="0" lvl="1" algn="just"/>
            <a:r>
              <a:rPr lang="ru-RU" sz="1400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3.2 Агентство со дня получения дополнительного отчета</a:t>
            </a:r>
            <a:r>
              <a:rPr lang="ru-RU" sz="1400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в течение </a:t>
            </a:r>
            <a:r>
              <a:rPr lang="ru-RU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15 </a:t>
            </a:r>
            <a:r>
              <a:rPr lang="ru-RU" sz="1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рабочих дней</a:t>
            </a:r>
            <a:r>
              <a:rPr lang="ru-RU" sz="1400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осуществляет проверку их полноты и правильности оформления в порядке, установленном Министерством.</a:t>
            </a:r>
          </a:p>
          <a:p>
            <a:pPr marL="0" lvl="1" algn="just"/>
            <a:r>
              <a:rPr lang="ru-RU" sz="1400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3.3.В </a:t>
            </a:r>
            <a:r>
              <a:rPr lang="ru-RU" sz="1400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случае </a:t>
            </a:r>
            <a:r>
              <a:rPr lang="ru-RU" sz="1400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наличия </a:t>
            </a:r>
            <a:r>
              <a:rPr lang="ru-RU" sz="1400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у получателя субсидии неурегулированной просроченной кредиторской задолженности за потребленные коммунальные ресурсы, </a:t>
            </a:r>
            <a:r>
              <a:rPr lang="ru-RU" sz="1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начисление и перечисление субсидии за декабрь месяц текущего года приостанавливается</a:t>
            </a:r>
            <a:r>
              <a:rPr lang="ru-RU" sz="1400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, в порядке, установленном подпунктом «ж» подпункта 3 пункта 2.17 настоящего порядка.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720329" y="5076566"/>
            <a:ext cx="3175520" cy="504000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rgbClr val="FF0000"/>
                </a:solidFill>
                <a:latin typeface="Times New Roman" pitchFamily="18" charset="0"/>
                <a:cs typeface="Times New Roman" panose="02020603050405020304" pitchFamily="18" charset="0"/>
              </a:rPr>
              <a:t>По соглашениям за 2024 год </a:t>
            </a:r>
            <a:r>
              <a:rPr lang="ru-RU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anose="02020603050405020304" pitchFamily="18" charset="0"/>
              </a:rPr>
              <a:t>отчеты обязательно предоставляются</a:t>
            </a:r>
            <a:r>
              <a:rPr lang="ru-RU" sz="1400" b="1" dirty="0">
                <a:solidFill>
                  <a:srgbClr val="FF0000"/>
                </a:solidFill>
                <a:latin typeface="Times New Roman" pitchFamily="18" charset="0"/>
                <a:cs typeface="Times New Roman" panose="02020603050405020304" pitchFamily="18" charset="0"/>
              </a:rPr>
              <a:t>!  </a:t>
            </a:r>
            <a:r>
              <a:rPr lang="ru-RU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anose="02020603050405020304" pitchFamily="18" charset="0"/>
              </a:rPr>
              <a:t> </a:t>
            </a:r>
            <a:endParaRPr lang="ru-RU" sz="1400" b="1" dirty="0">
              <a:solidFill>
                <a:srgbClr val="FF0000"/>
              </a:solidFill>
              <a:latin typeface="Times New Roman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Стрелка вправо 20"/>
          <p:cNvSpPr/>
          <p:nvPr/>
        </p:nvSpPr>
        <p:spPr>
          <a:xfrm>
            <a:off x="4163519" y="2651793"/>
            <a:ext cx="369639" cy="252028"/>
          </a:xfrm>
          <a:prstGeom prst="rightArrow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Выгнутая влево стрелка 21"/>
          <p:cNvSpPr/>
          <p:nvPr/>
        </p:nvSpPr>
        <p:spPr>
          <a:xfrm>
            <a:off x="52489" y="1057633"/>
            <a:ext cx="665577" cy="5249035"/>
          </a:xfrm>
          <a:prstGeom prst="curvedRightArrow">
            <a:avLst/>
          </a:prstGeom>
          <a:solidFill>
            <a:srgbClr val="0075BE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8" name="Развернутая стрелка 7"/>
          <p:cNvSpPr/>
          <p:nvPr/>
        </p:nvSpPr>
        <p:spPr>
          <a:xfrm rot="5400000">
            <a:off x="3994047" y="4934618"/>
            <a:ext cx="481922" cy="270032"/>
          </a:xfrm>
          <a:prstGeom prst="uturnArrow">
            <a:avLst/>
          </a:prstGeom>
          <a:solidFill>
            <a:srgbClr val="0075BE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86895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23528" y="136925"/>
            <a:ext cx="864096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При переходе из способа финансового обеспечения затрат на возмещение недополученных доходов для организаций ФО: </a:t>
            </a:r>
            <a:endParaRPr lang="ru-RU" sz="2000" b="1" dirty="0"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2887056284"/>
              </p:ext>
            </p:extLst>
          </p:nvPr>
        </p:nvGraphicFramePr>
        <p:xfrm>
          <a:off x="539552" y="484658"/>
          <a:ext cx="8422232" cy="292198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224017" y="4384164"/>
            <a:ext cx="2904628" cy="101566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anose="02020603050405020304" pitchFamily="18" charset="0"/>
              </a:rPr>
              <a:t>Отчет о достижении значений Результата предоставления субсидии </a:t>
            </a: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anose="02020603050405020304" pitchFamily="18" charset="0"/>
              </a:rPr>
              <a:t>за январь-октябрь (ноябрь)  2024 г.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течение 30 календарных дней со дня окончательного перечисления субсидии.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279091" y="3189486"/>
            <a:ext cx="2825175" cy="83099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Отчет о расходах Получателя субсидий, источником финансового обеспечения которых является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субсидия за 3 квартал </a:t>
            </a:r>
            <a:r>
              <a:rPr lang="ru-RU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 срок до 25 октября 2024 г.</a:t>
            </a:r>
            <a:endParaRPr lang="ru-RU" sz="1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339380" y="3184419"/>
            <a:ext cx="2804620" cy="101566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Отчет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о наличии/отсутствии просроченной кредиторской задолженности за потребленные коммунальные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ресурсы </a:t>
            </a:r>
            <a:r>
              <a:rPr lang="ru-RU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 срок </a:t>
            </a:r>
            <a:r>
              <a:rPr lang="ru-RU" sz="1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до 20 декабря отчетного </a:t>
            </a:r>
            <a:r>
              <a:rPr lang="ru-RU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года. </a:t>
            </a:r>
            <a:endParaRPr lang="ru-RU" sz="1200" dirty="0">
              <a:solidFill>
                <a:srgbClr val="FF0000"/>
              </a:solidFill>
            </a:endParaRPr>
          </a:p>
        </p:txBody>
      </p:sp>
      <p:grpSp>
        <p:nvGrpSpPr>
          <p:cNvPr id="14" name="Группа 13"/>
          <p:cNvGrpSpPr/>
          <p:nvPr/>
        </p:nvGrpSpPr>
        <p:grpSpPr>
          <a:xfrm rot="5400000">
            <a:off x="1520046" y="2762446"/>
            <a:ext cx="343266" cy="414946"/>
            <a:chOff x="2441915" y="1218277"/>
            <a:chExt cx="469196" cy="548871"/>
          </a:xfrm>
          <a:solidFill>
            <a:srgbClr val="0075BE"/>
          </a:solidFill>
        </p:grpSpPr>
        <p:sp>
          <p:nvSpPr>
            <p:cNvPr id="15" name="Стрелка вправо 14"/>
            <p:cNvSpPr/>
            <p:nvPr/>
          </p:nvSpPr>
          <p:spPr>
            <a:xfrm>
              <a:off x="2441915" y="1218277"/>
              <a:ext cx="469196" cy="548871"/>
            </a:xfrm>
            <a:prstGeom prst="rightArrow">
              <a:avLst>
                <a:gd name="adj1" fmla="val 60000"/>
                <a:gd name="adj2" fmla="val 50000"/>
              </a:avLst>
            </a:prstGeom>
            <a:grpFill/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6" name="Стрелка вправо 4"/>
            <p:cNvSpPr txBox="1"/>
            <p:nvPr/>
          </p:nvSpPr>
          <p:spPr>
            <a:xfrm>
              <a:off x="2441915" y="1328051"/>
              <a:ext cx="328437" cy="329323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1200" kern="1200"/>
            </a:p>
          </p:txBody>
        </p:sp>
      </p:grpSp>
      <p:grpSp>
        <p:nvGrpSpPr>
          <p:cNvPr id="20" name="Группа 19"/>
          <p:cNvGrpSpPr/>
          <p:nvPr/>
        </p:nvGrpSpPr>
        <p:grpSpPr>
          <a:xfrm rot="5400000">
            <a:off x="7647026" y="2805314"/>
            <a:ext cx="343266" cy="414946"/>
            <a:chOff x="2441915" y="1218277"/>
            <a:chExt cx="469196" cy="548871"/>
          </a:xfrm>
          <a:solidFill>
            <a:srgbClr val="0075BE"/>
          </a:solidFill>
        </p:grpSpPr>
        <p:sp>
          <p:nvSpPr>
            <p:cNvPr id="21" name="Стрелка вправо 20"/>
            <p:cNvSpPr/>
            <p:nvPr/>
          </p:nvSpPr>
          <p:spPr>
            <a:xfrm>
              <a:off x="2441915" y="1218277"/>
              <a:ext cx="469196" cy="548871"/>
            </a:xfrm>
            <a:prstGeom prst="rightArrow">
              <a:avLst>
                <a:gd name="adj1" fmla="val 60000"/>
                <a:gd name="adj2" fmla="val 50000"/>
              </a:avLst>
            </a:prstGeom>
            <a:grpFill/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2" name="Стрелка вправо 4"/>
            <p:cNvSpPr txBox="1"/>
            <p:nvPr/>
          </p:nvSpPr>
          <p:spPr>
            <a:xfrm>
              <a:off x="2441915" y="1328051"/>
              <a:ext cx="328437" cy="329323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1200" kern="1200"/>
            </a:p>
          </p:txBody>
        </p:sp>
      </p:grpSp>
      <p:grpSp>
        <p:nvGrpSpPr>
          <p:cNvPr id="23" name="Группа 22"/>
          <p:cNvGrpSpPr/>
          <p:nvPr/>
        </p:nvGrpSpPr>
        <p:grpSpPr>
          <a:xfrm rot="5400000">
            <a:off x="4583536" y="2763904"/>
            <a:ext cx="343266" cy="414946"/>
            <a:chOff x="2441915" y="1218277"/>
            <a:chExt cx="469196" cy="548871"/>
          </a:xfrm>
          <a:solidFill>
            <a:srgbClr val="0075BE"/>
          </a:solidFill>
        </p:grpSpPr>
        <p:sp>
          <p:nvSpPr>
            <p:cNvPr id="24" name="Стрелка вправо 23"/>
            <p:cNvSpPr/>
            <p:nvPr/>
          </p:nvSpPr>
          <p:spPr>
            <a:xfrm>
              <a:off x="2441915" y="1218277"/>
              <a:ext cx="469196" cy="548871"/>
            </a:xfrm>
            <a:prstGeom prst="rightArrow">
              <a:avLst>
                <a:gd name="adj1" fmla="val 60000"/>
                <a:gd name="adj2" fmla="val 50000"/>
              </a:avLst>
            </a:prstGeom>
            <a:grpFill/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5" name="Стрелка вправо 4"/>
            <p:cNvSpPr txBox="1"/>
            <p:nvPr/>
          </p:nvSpPr>
          <p:spPr>
            <a:xfrm>
              <a:off x="2441915" y="1328051"/>
              <a:ext cx="328437" cy="329323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1200" kern="1200"/>
            </a:p>
          </p:txBody>
        </p:sp>
      </p:grpSp>
      <p:grpSp>
        <p:nvGrpSpPr>
          <p:cNvPr id="26" name="Группа 25"/>
          <p:cNvGrpSpPr/>
          <p:nvPr/>
        </p:nvGrpSpPr>
        <p:grpSpPr>
          <a:xfrm rot="5400000">
            <a:off x="1520045" y="4005058"/>
            <a:ext cx="343266" cy="414946"/>
            <a:chOff x="2441915" y="1218277"/>
            <a:chExt cx="469196" cy="548871"/>
          </a:xfrm>
          <a:solidFill>
            <a:srgbClr val="0075BE"/>
          </a:solidFill>
        </p:grpSpPr>
        <p:sp>
          <p:nvSpPr>
            <p:cNvPr id="27" name="Стрелка вправо 26"/>
            <p:cNvSpPr/>
            <p:nvPr/>
          </p:nvSpPr>
          <p:spPr>
            <a:xfrm>
              <a:off x="2441915" y="1218277"/>
              <a:ext cx="469196" cy="548871"/>
            </a:xfrm>
            <a:prstGeom prst="rightArrow">
              <a:avLst>
                <a:gd name="adj1" fmla="val 60000"/>
                <a:gd name="adj2" fmla="val 50000"/>
              </a:avLst>
            </a:prstGeom>
            <a:grpFill/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8" name="Стрелка вправо 4"/>
            <p:cNvSpPr txBox="1"/>
            <p:nvPr/>
          </p:nvSpPr>
          <p:spPr>
            <a:xfrm>
              <a:off x="2441915" y="1328051"/>
              <a:ext cx="328437" cy="329323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1200" kern="1200"/>
            </a:p>
          </p:txBody>
        </p:sp>
      </p:grpSp>
      <p:sp>
        <p:nvSpPr>
          <p:cNvPr id="29" name="Прямоугольник 28"/>
          <p:cNvSpPr/>
          <p:nvPr/>
        </p:nvSpPr>
        <p:spPr>
          <a:xfrm>
            <a:off x="3269195" y="3184420"/>
            <a:ext cx="2971949" cy="101566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Отчет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о наличии/отсутствии просроченной кредиторской задолженности за потребленные коммунальные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ресурсы </a:t>
            </a:r>
            <a:r>
              <a:rPr lang="ru-RU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 срок </a:t>
            </a:r>
            <a:r>
              <a:rPr lang="ru-RU" sz="1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до 20 </a:t>
            </a:r>
            <a:r>
              <a:rPr lang="ru-RU" sz="1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декабря 2024 г. </a:t>
            </a:r>
            <a:endParaRPr lang="ru-RU" sz="1200" dirty="0">
              <a:solidFill>
                <a:srgbClr val="FF0000"/>
              </a:solidFill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203855" y="5784879"/>
            <a:ext cx="2775369" cy="83099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Отчет о расходах Получателя субсидий, источником финансового обеспечения которых является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субсидия за октябрь (ноябрь) 2024 г.</a:t>
            </a:r>
            <a:endParaRPr lang="ru-RU" sz="1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1" name="Группа 30"/>
          <p:cNvGrpSpPr/>
          <p:nvPr/>
        </p:nvGrpSpPr>
        <p:grpSpPr>
          <a:xfrm rot="5400000">
            <a:off x="1520045" y="5384880"/>
            <a:ext cx="343266" cy="414946"/>
            <a:chOff x="2441915" y="1218277"/>
            <a:chExt cx="469196" cy="548871"/>
          </a:xfrm>
          <a:solidFill>
            <a:srgbClr val="0075BE"/>
          </a:solidFill>
        </p:grpSpPr>
        <p:sp>
          <p:nvSpPr>
            <p:cNvPr id="32" name="Стрелка вправо 31"/>
            <p:cNvSpPr/>
            <p:nvPr/>
          </p:nvSpPr>
          <p:spPr>
            <a:xfrm>
              <a:off x="2441915" y="1218277"/>
              <a:ext cx="469196" cy="548871"/>
            </a:xfrm>
            <a:prstGeom prst="rightArrow">
              <a:avLst>
                <a:gd name="adj1" fmla="val 60000"/>
                <a:gd name="adj2" fmla="val 50000"/>
              </a:avLst>
            </a:prstGeom>
            <a:grpFill/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3" name="Стрелка вправо 4"/>
            <p:cNvSpPr txBox="1"/>
            <p:nvPr/>
          </p:nvSpPr>
          <p:spPr>
            <a:xfrm>
              <a:off x="2441915" y="1328051"/>
              <a:ext cx="328437" cy="329323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1200" kern="1200"/>
            </a:p>
          </p:txBody>
        </p:sp>
      </p:grpSp>
      <p:grpSp>
        <p:nvGrpSpPr>
          <p:cNvPr id="34" name="Группа 33"/>
          <p:cNvGrpSpPr/>
          <p:nvPr/>
        </p:nvGrpSpPr>
        <p:grpSpPr>
          <a:xfrm rot="5400000">
            <a:off x="4612857" y="4205653"/>
            <a:ext cx="343266" cy="414946"/>
            <a:chOff x="2441915" y="1218277"/>
            <a:chExt cx="469196" cy="548871"/>
          </a:xfrm>
          <a:solidFill>
            <a:srgbClr val="0075BE"/>
          </a:solidFill>
        </p:grpSpPr>
        <p:sp>
          <p:nvSpPr>
            <p:cNvPr id="35" name="Стрелка вправо 34"/>
            <p:cNvSpPr/>
            <p:nvPr/>
          </p:nvSpPr>
          <p:spPr>
            <a:xfrm>
              <a:off x="2441915" y="1218277"/>
              <a:ext cx="469196" cy="548871"/>
            </a:xfrm>
            <a:prstGeom prst="rightArrow">
              <a:avLst>
                <a:gd name="adj1" fmla="val 60000"/>
                <a:gd name="adj2" fmla="val 50000"/>
              </a:avLst>
            </a:prstGeom>
            <a:grpFill/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6" name="Стрелка вправо 4"/>
            <p:cNvSpPr txBox="1"/>
            <p:nvPr/>
          </p:nvSpPr>
          <p:spPr>
            <a:xfrm>
              <a:off x="2441915" y="1328051"/>
              <a:ext cx="328437" cy="329323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1200" kern="1200"/>
            </a:p>
          </p:txBody>
        </p:sp>
      </p:grpSp>
      <p:sp>
        <p:nvSpPr>
          <p:cNvPr id="37" name="Прямоугольник 36"/>
          <p:cNvSpPr/>
          <p:nvPr/>
        </p:nvSpPr>
        <p:spPr>
          <a:xfrm>
            <a:off x="3412618" y="4613264"/>
            <a:ext cx="2743744" cy="83099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anose="02020603050405020304" pitchFamily="18" charset="0"/>
              </a:rPr>
              <a:t>Отчет о достижении значений Результата предоставления субсидии </a:t>
            </a: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anose="02020603050405020304" pitchFamily="18" charset="0"/>
              </a:rPr>
              <a:t>за ноябрь-декабрь 2024 г.                                                        </a:t>
            </a:r>
            <a:r>
              <a:rPr lang="ru-RU" sz="1200" dirty="0" smtClean="0">
                <a:solidFill>
                  <a:srgbClr val="FF0000"/>
                </a:solidFill>
                <a:latin typeface="Times New Roman" pitchFamily="18" charset="0"/>
                <a:cs typeface="Times New Roman" panose="02020603050405020304" pitchFamily="18" charset="0"/>
              </a:rPr>
              <a:t>в срок до 1 апреля 2025 г.</a:t>
            </a:r>
          </a:p>
        </p:txBody>
      </p:sp>
    </p:spTree>
    <p:extLst>
      <p:ext uri="{BB962C8B-B14F-4D97-AF65-F5344CB8AC3E}">
        <p14:creationId xmlns:p14="http://schemas.microsoft.com/office/powerpoint/2010/main" val="1542976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230190"/>
            <a:ext cx="808181" cy="904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Заголовок 1"/>
          <p:cNvSpPr txBox="1">
            <a:spLocks/>
          </p:cNvSpPr>
          <p:nvPr/>
        </p:nvSpPr>
        <p:spPr>
          <a:xfrm>
            <a:off x="850398" y="0"/>
            <a:ext cx="789292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Форма Отчета о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наличии/отсутствии просроченной кредиторской задолженности за потребленные коммунальные ресурсы</a:t>
            </a:r>
            <a:endParaRPr lang="ru-RU" sz="16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187624" y="6466547"/>
            <a:ext cx="7393424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zh-CN" sz="1100" b="1" i="1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微软雅黑" panose="020B0503020204020204" pitchFamily="34" charset="-122"/>
              </a:rPr>
              <a:t>Форма отчета будет размещена на официальном сайте ГКУ РС(Я) «Агентство субсидий» </a:t>
            </a:r>
            <a:r>
              <a:rPr lang="en-US" altLang="zh-CN" sz="1100" b="1" i="1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微软雅黑" panose="020B0503020204020204" pitchFamily="34" charset="-122"/>
              </a:rPr>
              <a:t>http</a:t>
            </a:r>
            <a:r>
              <a:rPr lang="en-US" altLang="zh-CN" sz="1100" b="1" i="1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微软雅黑" panose="020B0503020204020204" pitchFamily="34" charset="-122"/>
              </a:rPr>
              <a:t>://subsidii-jku.ru/</a:t>
            </a:r>
            <a:r>
              <a:rPr lang="ru-RU" altLang="zh-CN" sz="1100" b="1" i="1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微软雅黑" panose="020B0503020204020204" pitchFamily="34" charset="-122"/>
              </a:rPr>
              <a:t> </a:t>
            </a:r>
            <a:endParaRPr lang="en-US" altLang="zh-CN" sz="1100" b="1" i="1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  <a:sym typeface="微软雅黑" panose="020B0503020204020204" pitchFamily="34" charset="-122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3"/>
          <a:srcRect l="30192" t="19477" r="11775" b="16322"/>
          <a:stretch/>
        </p:blipFill>
        <p:spPr>
          <a:xfrm>
            <a:off x="179512" y="1102841"/>
            <a:ext cx="8820472" cy="53042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02251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Прямоугольник 34"/>
          <p:cNvSpPr/>
          <p:nvPr/>
        </p:nvSpPr>
        <p:spPr>
          <a:xfrm>
            <a:off x="6361483" y="4415460"/>
            <a:ext cx="2304256" cy="2079734"/>
          </a:xfrm>
          <a:prstGeom prst="rect">
            <a:avLst/>
          </a:prstGeom>
          <a:ln>
            <a:solidFill>
              <a:schemeClr val="accent6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915685" y="404664"/>
            <a:ext cx="7669674" cy="5470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spcBef>
                <a:spcPct val="0"/>
              </a:spcBef>
              <a:buNone/>
              <a:defRPr sz="1600" b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fontAlgn="ctr"/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Часто выявляемые нарушения в ходе проверок соблюдения порядка и условий предоставления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субсидии организаций коммунального комплекса: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40884"/>
            <a:ext cx="808181" cy="904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907704" y="3933056"/>
            <a:ext cx="58326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Принимаемые меры по результатам проверок: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9" name="Группа 8"/>
          <p:cNvGrpSpPr/>
          <p:nvPr/>
        </p:nvGrpSpPr>
        <p:grpSpPr>
          <a:xfrm>
            <a:off x="667643" y="4415626"/>
            <a:ext cx="5525045" cy="360155"/>
            <a:chOff x="541318" y="359924"/>
            <a:chExt cx="5209346" cy="720310"/>
          </a:xfrm>
          <a:scene3d>
            <a:camera prst="orthographicFront"/>
            <a:lightRig rig="flat" dir="t"/>
          </a:scene3d>
        </p:grpSpPr>
        <p:sp>
          <p:nvSpPr>
            <p:cNvPr id="10" name="Прямоугольник 9"/>
            <p:cNvSpPr/>
            <p:nvPr/>
          </p:nvSpPr>
          <p:spPr>
            <a:xfrm>
              <a:off x="541318" y="359924"/>
              <a:ext cx="5209346" cy="720310"/>
            </a:xfrm>
            <a:prstGeom prst="rect">
              <a:avLst/>
            </a:prstGeom>
            <a:ln>
              <a:solidFill>
                <a:srgbClr val="FF0000"/>
              </a:solidFill>
            </a:ln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11" name="Прямоугольник 10"/>
            <p:cNvSpPr/>
            <p:nvPr/>
          </p:nvSpPr>
          <p:spPr>
            <a:xfrm>
              <a:off x="541318" y="359924"/>
              <a:ext cx="5209346" cy="720310"/>
            </a:xfrm>
            <a:prstGeom prst="rect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746" tIns="35560" rIns="35560" bIns="35560" numCol="1" spcCol="1270" anchor="ctr" anchorCtr="0">
              <a:noAutofit/>
            </a:bodyPr>
            <a:lstStyle/>
            <a:p>
              <a:pPr lvl="0" algn="just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200" b="1" kern="1200" dirty="0" smtClean="0">
                  <a:latin typeface="Times New Roman" pitchFamily="18" charset="0"/>
                  <a:cs typeface="Times New Roman" pitchFamily="18" charset="0"/>
                </a:rPr>
                <a:t>Приостановка текущего финансирования организации до устранения выявленных нарушений;</a:t>
              </a:r>
              <a:endParaRPr lang="ru-RU" sz="1200" b="1" kern="12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3" name="Группа 12"/>
          <p:cNvGrpSpPr/>
          <p:nvPr/>
        </p:nvGrpSpPr>
        <p:grpSpPr>
          <a:xfrm>
            <a:off x="667643" y="4883505"/>
            <a:ext cx="5525045" cy="360155"/>
            <a:chOff x="1057471" y="1440044"/>
            <a:chExt cx="4693193" cy="720310"/>
          </a:xfrm>
          <a:scene3d>
            <a:camera prst="orthographicFront"/>
            <a:lightRig rig="flat" dir="t"/>
          </a:scene3d>
        </p:grpSpPr>
        <p:sp>
          <p:nvSpPr>
            <p:cNvPr id="14" name="Прямоугольник 13"/>
            <p:cNvSpPr/>
            <p:nvPr/>
          </p:nvSpPr>
          <p:spPr>
            <a:xfrm>
              <a:off x="1057471" y="1440044"/>
              <a:ext cx="4693193" cy="720310"/>
            </a:xfrm>
            <a:prstGeom prst="rect">
              <a:avLst/>
            </a:pr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15" name="Прямоугольник 14"/>
            <p:cNvSpPr/>
            <p:nvPr/>
          </p:nvSpPr>
          <p:spPr>
            <a:xfrm>
              <a:off x="1057471" y="1440044"/>
              <a:ext cx="4693193" cy="720310"/>
            </a:xfrm>
            <a:prstGeom prst="rect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746" tIns="35560" rIns="35560" bIns="35560" numCol="1" spcCol="1270" anchor="ctr" anchorCtr="0">
              <a:noAutofit/>
            </a:bodyPr>
            <a:lstStyle/>
            <a:p>
              <a:pPr lvl="0" algn="just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200" b="1" kern="1200" dirty="0" smtClean="0">
                  <a:latin typeface="Times New Roman" pitchFamily="18" charset="0"/>
                  <a:cs typeface="Times New Roman" pitchFamily="18" charset="0"/>
                </a:rPr>
                <a:t>Удержание излишне выплаченной субсидии с текущего финансирования</a:t>
              </a:r>
              <a:r>
                <a:rPr lang="ru-RU" sz="1100" b="1" kern="1200" dirty="0" smtClean="0">
                  <a:latin typeface="Times New Roman" pitchFamily="18" charset="0"/>
                  <a:cs typeface="Times New Roman" pitchFamily="18" charset="0"/>
                </a:rPr>
                <a:t>;</a:t>
              </a:r>
              <a:endParaRPr lang="ru-RU" sz="1100" b="1" kern="12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6" name="Группа 15"/>
          <p:cNvGrpSpPr/>
          <p:nvPr/>
        </p:nvGrpSpPr>
        <p:grpSpPr>
          <a:xfrm>
            <a:off x="667643" y="5346001"/>
            <a:ext cx="5525045" cy="288032"/>
            <a:chOff x="1215888" y="2520164"/>
            <a:chExt cx="4534775" cy="720310"/>
          </a:xfrm>
          <a:scene3d>
            <a:camera prst="orthographicFront"/>
            <a:lightRig rig="flat" dir="t"/>
          </a:scene3d>
        </p:grpSpPr>
        <p:sp>
          <p:nvSpPr>
            <p:cNvPr id="17" name="Прямоугольник 16"/>
            <p:cNvSpPr/>
            <p:nvPr/>
          </p:nvSpPr>
          <p:spPr>
            <a:xfrm>
              <a:off x="1215888" y="2520164"/>
              <a:ext cx="4534775" cy="720310"/>
            </a:xfrm>
            <a:prstGeom prst="rect">
              <a:avLst/>
            </a:pr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18" name="Прямоугольник 17"/>
            <p:cNvSpPr/>
            <p:nvPr/>
          </p:nvSpPr>
          <p:spPr>
            <a:xfrm>
              <a:off x="1215888" y="2520164"/>
              <a:ext cx="4534775" cy="720310"/>
            </a:xfrm>
            <a:prstGeom prst="rect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746" tIns="35560" rIns="35560" bIns="35560" numCol="1" spcCol="1270" anchor="ctr" anchorCtr="0">
              <a:noAutofit/>
            </a:bodyPr>
            <a:lstStyle/>
            <a:p>
              <a:pPr lvl="0" algn="just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200" b="1" kern="1200" dirty="0" smtClean="0">
                  <a:latin typeface="Times New Roman" pitchFamily="18" charset="0"/>
                  <a:cs typeface="Times New Roman" pitchFamily="18" charset="0"/>
                </a:rPr>
                <a:t>Направление требований о возврате излишне выплаченной субсидии;</a:t>
              </a:r>
              <a:endParaRPr lang="ru-RU" sz="1200" b="1" kern="12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9" name="Группа 18"/>
          <p:cNvGrpSpPr/>
          <p:nvPr/>
        </p:nvGrpSpPr>
        <p:grpSpPr>
          <a:xfrm>
            <a:off x="667643" y="5733256"/>
            <a:ext cx="5525045" cy="360155"/>
            <a:chOff x="1215888" y="2520164"/>
            <a:chExt cx="4534775" cy="720310"/>
          </a:xfrm>
          <a:scene3d>
            <a:camera prst="orthographicFront"/>
            <a:lightRig rig="flat" dir="t"/>
          </a:scene3d>
        </p:grpSpPr>
        <p:sp>
          <p:nvSpPr>
            <p:cNvPr id="20" name="Прямоугольник 19"/>
            <p:cNvSpPr/>
            <p:nvPr/>
          </p:nvSpPr>
          <p:spPr>
            <a:xfrm>
              <a:off x="1215888" y="2520164"/>
              <a:ext cx="4534775" cy="720310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</p:sp>
        <p:sp>
          <p:nvSpPr>
            <p:cNvPr id="21" name="Прямоугольник 20"/>
            <p:cNvSpPr/>
            <p:nvPr/>
          </p:nvSpPr>
          <p:spPr>
            <a:xfrm>
              <a:off x="1215888" y="2520164"/>
              <a:ext cx="4534775" cy="720310"/>
            </a:xfrm>
            <a:prstGeom prst="rect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746" tIns="35560" rIns="35560" bIns="35560" numCol="1" spcCol="1270" anchor="ctr" anchorCtr="0">
              <a:noAutofit/>
            </a:bodyPr>
            <a:lstStyle/>
            <a:p>
              <a:pPr lvl="0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200" b="1" dirty="0" smtClean="0">
                  <a:latin typeface="Times New Roman" pitchFamily="18" charset="0"/>
                  <a:cs typeface="Times New Roman" pitchFamily="18" charset="0"/>
                </a:rPr>
                <a:t>Учет </a:t>
              </a:r>
              <a:r>
                <a:rPr lang="ru-RU" sz="1200" b="1" dirty="0">
                  <a:latin typeface="Times New Roman" pitchFamily="18" charset="0"/>
                  <a:cs typeface="Times New Roman" pitchFamily="18" charset="0"/>
                </a:rPr>
                <a:t>выявленных обстоятельств по итогам проверок при текущем/плановом начислении </a:t>
              </a:r>
              <a:r>
                <a:rPr lang="ru-RU" sz="1200" b="1" dirty="0" smtClean="0">
                  <a:latin typeface="Times New Roman" pitchFamily="18" charset="0"/>
                  <a:cs typeface="Times New Roman" pitchFamily="18" charset="0"/>
                </a:rPr>
                <a:t>субсидий;</a:t>
              </a:r>
              <a:endParaRPr lang="ru-RU" sz="1200" b="1" kern="12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22" name="Группа 21"/>
          <p:cNvGrpSpPr/>
          <p:nvPr/>
        </p:nvGrpSpPr>
        <p:grpSpPr>
          <a:xfrm>
            <a:off x="667643" y="6162682"/>
            <a:ext cx="5525045" cy="512756"/>
            <a:chOff x="523261" y="4552030"/>
            <a:chExt cx="5227402" cy="1001140"/>
          </a:xfrm>
          <a:scene3d>
            <a:camera prst="orthographicFront"/>
            <a:lightRig rig="flat" dir="t"/>
          </a:scene3d>
        </p:grpSpPr>
        <p:sp>
          <p:nvSpPr>
            <p:cNvPr id="23" name="Прямоугольник 22"/>
            <p:cNvSpPr/>
            <p:nvPr/>
          </p:nvSpPr>
          <p:spPr>
            <a:xfrm>
              <a:off x="523261" y="4552030"/>
              <a:ext cx="5227402" cy="862394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sp>
        <p:sp>
          <p:nvSpPr>
            <p:cNvPr id="24" name="Прямоугольник 23"/>
            <p:cNvSpPr/>
            <p:nvPr/>
          </p:nvSpPr>
          <p:spPr>
            <a:xfrm>
              <a:off x="535262" y="4552030"/>
              <a:ext cx="5209346" cy="1001140"/>
            </a:xfrm>
            <a:prstGeom prst="rect">
              <a:avLst/>
            </a:prstGeom>
            <a:ln>
              <a:solidFill>
                <a:srgbClr val="E60514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746" tIns="35560" rIns="35560" bIns="35560" numCol="1" spcCol="1270" anchor="ctr" anchorCtr="0">
              <a:noAutofit/>
            </a:bodyPr>
            <a:lstStyle/>
            <a:p>
              <a:pPr lvl="0" algn="just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200" b="1" kern="1200" dirty="0" smtClean="0">
                  <a:latin typeface="Times New Roman" pitchFamily="18" charset="0"/>
                  <a:cs typeface="Times New Roman" pitchFamily="18" charset="0"/>
                </a:rPr>
                <a:t>Направление материалов в правоохранительные органы, У</a:t>
              </a:r>
              <a:r>
                <a:rPr lang="ru-RU" sz="1200" b="1" i="0" kern="1200" dirty="0" smtClean="0">
                  <a:latin typeface="Times New Roman" pitchFamily="18" charset="0"/>
                  <a:cs typeface="Times New Roman" pitchFamily="18" charset="0"/>
                </a:rPr>
                <a:t>правление государственного строительного и жилищного надзора РС(Я), Государственный комитет по ценовой политике РС(Я).</a:t>
              </a:r>
              <a:endParaRPr lang="ru-RU" sz="1200" b="1" kern="12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25" name="Группа 24"/>
          <p:cNvGrpSpPr/>
          <p:nvPr/>
        </p:nvGrpSpPr>
        <p:grpSpPr>
          <a:xfrm>
            <a:off x="6519799" y="4820326"/>
            <a:ext cx="2021210" cy="423334"/>
            <a:chOff x="352726" y="149681"/>
            <a:chExt cx="2030850" cy="1218510"/>
          </a:xfrm>
          <a:scene3d>
            <a:camera prst="orthographicFront"/>
            <a:lightRig rig="flat" dir="t"/>
          </a:scene3d>
        </p:grpSpPr>
        <p:sp>
          <p:nvSpPr>
            <p:cNvPr id="26" name="Прямоугольник 25"/>
            <p:cNvSpPr/>
            <p:nvPr/>
          </p:nvSpPr>
          <p:spPr>
            <a:xfrm>
              <a:off x="352726" y="149681"/>
              <a:ext cx="2030850" cy="1218510"/>
            </a:xfrm>
            <a:prstGeom prst="rect">
              <a:avLst/>
            </a:prstGeom>
            <a:ln>
              <a:solidFill>
                <a:schemeClr val="accent6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</p:sp>
        <p:sp>
          <p:nvSpPr>
            <p:cNvPr id="27" name="Прямоугольник 26"/>
            <p:cNvSpPr/>
            <p:nvPr/>
          </p:nvSpPr>
          <p:spPr>
            <a:xfrm>
              <a:off x="352726" y="149681"/>
              <a:ext cx="2030850" cy="1218510"/>
            </a:xfrm>
            <a:prstGeom prst="rect">
              <a:avLst/>
            </a:prstGeom>
            <a:ln>
              <a:solidFill>
                <a:schemeClr val="accent6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spcFirstLastPara="0" vert="horz" wrap="square" lIns="57150" tIns="57150" rIns="57150" bIns="57150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200" kern="1200" dirty="0" smtClean="0">
                  <a:latin typeface="Times New Roman" pitchFamily="18" charset="0"/>
                  <a:cs typeface="Times New Roman" pitchFamily="18" charset="0"/>
                </a:rPr>
                <a:t>Корректировка платы населения</a:t>
              </a:r>
              <a:endParaRPr lang="ru-RU" sz="1200" kern="12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28" name="Группа 27"/>
          <p:cNvGrpSpPr/>
          <p:nvPr/>
        </p:nvGrpSpPr>
        <p:grpSpPr>
          <a:xfrm>
            <a:off x="6524785" y="5343869"/>
            <a:ext cx="2016224" cy="569464"/>
            <a:chOff x="3593264" y="2708154"/>
            <a:chExt cx="2030850" cy="1764812"/>
          </a:xfrm>
          <a:scene3d>
            <a:camera prst="orthographicFront"/>
            <a:lightRig rig="flat" dir="t"/>
          </a:scene3d>
        </p:grpSpPr>
        <p:sp>
          <p:nvSpPr>
            <p:cNvPr id="29" name="Прямоугольник 28"/>
            <p:cNvSpPr/>
            <p:nvPr/>
          </p:nvSpPr>
          <p:spPr>
            <a:xfrm>
              <a:off x="3593264" y="2708154"/>
              <a:ext cx="2030850" cy="1764812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</p:sp>
        <p:sp>
          <p:nvSpPr>
            <p:cNvPr id="30" name="Прямоугольник 29"/>
            <p:cNvSpPr/>
            <p:nvPr/>
          </p:nvSpPr>
          <p:spPr>
            <a:xfrm>
              <a:off x="3598844" y="2714761"/>
              <a:ext cx="2019690" cy="1758205"/>
            </a:xfrm>
            <a:prstGeom prst="rect">
              <a:avLst/>
            </a:prstGeom>
            <a:ln>
              <a:solidFill>
                <a:schemeClr val="accent6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spcFirstLastPara="0" vert="horz" wrap="square" lIns="57150" tIns="57150" rIns="57150" bIns="57150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200" kern="1200" dirty="0" smtClean="0">
                  <a:latin typeface="Times New Roman" pitchFamily="18" charset="0"/>
                  <a:cs typeface="Times New Roman" pitchFamily="18" charset="0"/>
                </a:rPr>
                <a:t>Приведение субсидируемых объемов к фактически поставленным</a:t>
              </a:r>
              <a:endParaRPr lang="ru-RU" sz="1200" kern="12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31" name="Группа 30"/>
          <p:cNvGrpSpPr/>
          <p:nvPr/>
        </p:nvGrpSpPr>
        <p:grpSpPr>
          <a:xfrm>
            <a:off x="6530325" y="6013047"/>
            <a:ext cx="2016224" cy="370481"/>
            <a:chOff x="-324224" y="2844340"/>
            <a:chExt cx="2707800" cy="1218510"/>
          </a:xfrm>
          <a:scene3d>
            <a:camera prst="orthographicFront"/>
            <a:lightRig rig="flat" dir="t"/>
          </a:scene3d>
        </p:grpSpPr>
        <p:sp>
          <p:nvSpPr>
            <p:cNvPr id="32" name="Прямоугольник 31"/>
            <p:cNvSpPr/>
            <p:nvPr/>
          </p:nvSpPr>
          <p:spPr>
            <a:xfrm>
              <a:off x="-324224" y="2844340"/>
              <a:ext cx="2707800" cy="1218510"/>
            </a:xfrm>
            <a:prstGeom prst="rect">
              <a:avLst/>
            </a:pr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33" name="Прямоугольник 32"/>
            <p:cNvSpPr/>
            <p:nvPr/>
          </p:nvSpPr>
          <p:spPr>
            <a:xfrm>
              <a:off x="-324224" y="2844340"/>
              <a:ext cx="2707800" cy="1218510"/>
            </a:xfrm>
            <a:prstGeom prst="rect">
              <a:avLst/>
            </a:prstGeom>
            <a:ln>
              <a:solidFill>
                <a:schemeClr val="accent6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spcFirstLastPara="0" vert="horz" wrap="square" lIns="57150" tIns="57150" rIns="57150" bIns="57150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200" kern="1200" dirty="0" smtClean="0">
                  <a:latin typeface="Times New Roman" pitchFamily="18" charset="0"/>
                  <a:cs typeface="Times New Roman" pitchFamily="18" charset="0"/>
                </a:rPr>
                <a:t>Актуализация жилищного фонда РС(Я)</a:t>
              </a:r>
              <a:endParaRPr lang="ru-RU" sz="1200" kern="12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34" name="TextBox 33"/>
          <p:cNvSpPr txBox="1"/>
          <p:nvPr/>
        </p:nvSpPr>
        <p:spPr>
          <a:xfrm>
            <a:off x="6439806" y="4498782"/>
            <a:ext cx="21679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Результат проверок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8" name="Таблица 37"/>
          <p:cNvGraphicFramePr>
            <a:graphicFrameLocks noGrp="1"/>
          </p:cNvGraphicFramePr>
          <p:nvPr>
            <p:extLst/>
          </p:nvPr>
        </p:nvGraphicFramePr>
        <p:xfrm>
          <a:off x="680327" y="1124744"/>
          <a:ext cx="7985412" cy="2697851"/>
        </p:xfrm>
        <a:graphic>
          <a:graphicData uri="http://schemas.openxmlformats.org/drawingml/2006/table">
            <a:tbl>
              <a:tblPr firstRow="1" firstCol="1" bandRow="1">
                <a:tableStyleId>{B301B821-A1FF-4177-AEE7-76D212191A09}</a:tableStyleId>
              </a:tblPr>
              <a:tblGrid>
                <a:gridCol w="36969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61571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0619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Классификатор часто</a:t>
                      </a:r>
                      <a:r>
                        <a:rPr lang="ru-RU" sz="11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выявляемых нарушений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235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 подтверждение факта оказания услуг (отсутствующий объект, не предоставленная (оказанная) услуга и др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.);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425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Неправомерное применения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льготного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тарифа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(комм. точки, нежилые объекты, хоз. корпусы и др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.);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3119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Начисление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по льготному тарифу за комм.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услуги в расселенных (аварийных) МКД;</a:t>
                      </a:r>
                      <a:endParaRPr lang="ru-RU" sz="120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3119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Некорректное применение нормативов;</a:t>
                      </a:r>
                      <a:endParaRPr lang="ru-RU" sz="120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3119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Сопоставление объемов водоснабжения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водоотведения;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827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Расхождение объемов поставленных услуг (площадь и этажность помещений, уровень благоустройства, количества получателей услуг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);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3119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Наличие второго субсидируемого вида отопления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(ЭО+ЦО);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3119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Несвоевременное внесение изменений при подключении/отключении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объектов;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3119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Отсутствие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частного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дома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тарифных решениях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Госкомцен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РС(Я) по услуге водоотведения;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3119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Поставки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горячей воды с открытой системы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при 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отсутствии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услуги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отопления.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2970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2420888"/>
            <a:ext cx="7886700" cy="1325563"/>
          </a:xfrm>
        </p:spPr>
        <p:txBody>
          <a:bodyPr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2940314"/>
      </p:ext>
    </p:extLst>
  </p:cSld>
  <p:clrMapOvr>
    <a:masterClrMapping/>
  </p:clrMapOvr>
</p:sld>
</file>

<file path=ppt/theme/theme1.xml><?xml version="1.0" encoding="utf-8"?>
<a:theme xmlns:a="http://schemas.openxmlformats.org/drawingml/2006/main" name="6_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8_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33022</TotalTime>
  <Words>653</Words>
  <Application>Microsoft Office PowerPoint</Application>
  <PresentationFormat>Экран (4:3)</PresentationFormat>
  <Paragraphs>62</Paragraphs>
  <Slides>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6</vt:i4>
      </vt:variant>
    </vt:vector>
  </HeadingPairs>
  <TitlesOfParts>
    <vt:vector size="8" baseType="lpstr">
      <vt:lpstr>6_Тема Office</vt:lpstr>
      <vt:lpstr>8_Тема Office</vt:lpstr>
      <vt:lpstr>Контрольно-ревизионная деятельность </vt:lpstr>
      <vt:lpstr>Изменения в части предоставления  отчетов о достижении значений результата предоставления субсидии</vt:lpstr>
      <vt:lpstr>Презентация PowerPoint</vt:lpstr>
      <vt:lpstr>Презентация PowerPoint</vt:lpstr>
      <vt:lpstr>Презентация PowerPoint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Вадим Андреевич Павлов</dc:creator>
  <cp:lastModifiedBy>Никита Витальевич Прокопьев</cp:lastModifiedBy>
  <cp:revision>844</cp:revision>
  <cp:lastPrinted>2023-10-18T05:21:32Z</cp:lastPrinted>
  <dcterms:created xsi:type="dcterms:W3CDTF">2022-04-14T05:44:10Z</dcterms:created>
  <dcterms:modified xsi:type="dcterms:W3CDTF">2024-09-25T02:40:52Z</dcterms:modified>
</cp:coreProperties>
</file>