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  <p:sldMasterId id="2147483924" r:id="rId2"/>
  </p:sldMasterIdLst>
  <p:notesMasterIdLst>
    <p:notesMasterId r:id="rId8"/>
  </p:notesMasterIdLst>
  <p:sldIdLst>
    <p:sldId id="382" r:id="rId3"/>
    <p:sldId id="392" r:id="rId4"/>
    <p:sldId id="394" r:id="rId5"/>
    <p:sldId id="389" r:id="rId6"/>
    <p:sldId id="391" r:id="rId7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769A0E6-02D8-4ADF-B7CA-4ADD2B4D337D}">
          <p14:sldIdLst/>
        </p14:section>
        <p14:section name="Контрольно-ревизионная деятельность" id="{2541F012-EB35-4BC8-995A-363E11C54B75}">
          <p14:sldIdLst>
            <p14:sldId id="382"/>
            <p14:sldId id="392"/>
            <p14:sldId id="394"/>
            <p14:sldId id="389"/>
            <p14:sldId id="391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5BE"/>
    <a:srgbClr val="E60514"/>
    <a:srgbClr val="0050A0"/>
    <a:srgbClr val="CCE2EC"/>
    <a:srgbClr val="8CC89B"/>
    <a:srgbClr val="82D0F5"/>
    <a:srgbClr val="FFF59B"/>
    <a:srgbClr val="F59B7D"/>
    <a:srgbClr val="FFE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8055" autoAdjust="0"/>
  </p:normalViewPr>
  <p:slideViewPr>
    <p:cSldViewPr>
      <p:cViewPr>
        <p:scale>
          <a:sx n="106" d="100"/>
          <a:sy n="106" d="100"/>
        </p:scale>
        <p:origin x="-2124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118" tIns="45559" rIns="91118" bIns="4555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7046"/>
          </a:xfrm>
          <a:prstGeom prst="rect">
            <a:avLst/>
          </a:prstGeom>
        </p:spPr>
        <p:txBody>
          <a:bodyPr vert="horz" lIns="91118" tIns="45559" rIns="91118" bIns="45559" rtlCol="0"/>
          <a:lstStyle>
            <a:lvl1pPr algn="r">
              <a:defRPr sz="1200"/>
            </a:lvl1pPr>
          </a:lstStyle>
          <a:p>
            <a:fld id="{907EAE1B-2D30-434E-9465-0FB0709D115D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18" tIns="45559" rIns="91118" bIns="4555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941"/>
            <a:ext cx="5447030" cy="4473416"/>
          </a:xfrm>
          <a:prstGeom prst="rect">
            <a:avLst/>
          </a:prstGeom>
        </p:spPr>
        <p:txBody>
          <a:bodyPr vert="horz" lIns="91118" tIns="45559" rIns="91118" bIns="4555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118" tIns="45559" rIns="91118" bIns="4555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5" cy="497046"/>
          </a:xfrm>
          <a:prstGeom prst="rect">
            <a:avLst/>
          </a:prstGeom>
        </p:spPr>
        <p:txBody>
          <a:bodyPr vert="horz" lIns="91118" tIns="45559" rIns="91118" bIns="45559" rtlCol="0" anchor="b"/>
          <a:lstStyle>
            <a:lvl1pPr algn="r">
              <a:defRPr sz="1200"/>
            </a:lvl1pPr>
          </a:lstStyle>
          <a:p>
            <a:fld id="{4C53A8A8-AC4E-4125-AC64-3E94CB4F64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913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ED963D8E-B393-4E3C-8F40-DE90720756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8DC1AEEE-7C00-46FB-99E4-0EF3FADFD59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70" y="124990"/>
            <a:ext cx="2326003" cy="1994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402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869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74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ED963D8E-B393-4E3C-8F40-DE90720756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8DC1AEEE-7C00-46FB-99E4-0EF3FADFD59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70" y="124990"/>
            <a:ext cx="2326003" cy="1994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0563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9089"/>
            <a:ext cx="78867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287" y="6356351"/>
            <a:ext cx="2057400" cy="365125"/>
          </a:xfrm>
        </p:spPr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6587" y="6356351"/>
            <a:ext cx="3086100" cy="365125"/>
          </a:xfrm>
        </p:spPr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65587" y="6356351"/>
            <a:ext cx="2057400" cy="365125"/>
          </a:xfrm>
        </p:spPr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87877FB3-F401-4623-B344-FD21BF1166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9045" y="5689097"/>
            <a:ext cx="8447438" cy="840077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9B520A1C-5573-4888-AAC7-10BA40BEDF89}"/>
              </a:ext>
            </a:extLst>
          </p:cNvPr>
          <p:cNvSpPr/>
          <p:nvPr userDrawn="1"/>
        </p:nvSpPr>
        <p:spPr>
          <a:xfrm>
            <a:off x="5834743" y="4190462"/>
            <a:ext cx="170740" cy="2667538"/>
          </a:xfrm>
          <a:prstGeom prst="rect">
            <a:avLst/>
          </a:prstGeom>
          <a:solidFill>
            <a:schemeClr val="accent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Параллелограмм 10">
            <a:extLst>
              <a:ext uri="{FF2B5EF4-FFF2-40B4-BE49-F238E27FC236}">
                <a16:creationId xmlns="" xmlns:a16="http://schemas.microsoft.com/office/drawing/2014/main" id="{1C64C87E-5DF4-4DAA-B355-9A0F21C2C265}"/>
              </a:ext>
            </a:extLst>
          </p:cNvPr>
          <p:cNvSpPr/>
          <p:nvPr userDrawn="1"/>
        </p:nvSpPr>
        <p:spPr>
          <a:xfrm>
            <a:off x="4692072" y="0"/>
            <a:ext cx="4745841" cy="4427849"/>
          </a:xfrm>
          <a:prstGeom prst="parallelogram">
            <a:avLst>
              <a:gd name="adj" fmla="val 100880"/>
            </a:avLst>
          </a:prstGeom>
          <a:solidFill>
            <a:schemeClr val="accent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8E849483-914A-4BF8-ABCE-B8771EA4C1C8}"/>
              </a:ext>
            </a:extLst>
          </p:cNvPr>
          <p:cNvSpPr/>
          <p:nvPr userDrawn="1"/>
        </p:nvSpPr>
        <p:spPr>
          <a:xfrm rot="5400000">
            <a:off x="6490898" y="3707299"/>
            <a:ext cx="185957" cy="1152925"/>
          </a:xfrm>
          <a:prstGeom prst="rect">
            <a:avLst/>
          </a:prstGeom>
          <a:solidFill>
            <a:schemeClr val="accent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595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2977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134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8068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4464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23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700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9089"/>
            <a:ext cx="78867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287" y="6356351"/>
            <a:ext cx="2057400" cy="365125"/>
          </a:xfrm>
        </p:spPr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6587" y="6356351"/>
            <a:ext cx="3086100" cy="365125"/>
          </a:xfrm>
        </p:spPr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65587" y="6356351"/>
            <a:ext cx="2057400" cy="365125"/>
          </a:xfrm>
        </p:spPr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87877FB3-F401-4623-B344-FD21BF1166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9045" y="5689097"/>
            <a:ext cx="8447438" cy="840077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9B520A1C-5573-4888-AAC7-10BA40BEDF89}"/>
              </a:ext>
            </a:extLst>
          </p:cNvPr>
          <p:cNvSpPr/>
          <p:nvPr userDrawn="1"/>
        </p:nvSpPr>
        <p:spPr>
          <a:xfrm>
            <a:off x="5834743" y="4190462"/>
            <a:ext cx="170740" cy="2667538"/>
          </a:xfrm>
          <a:prstGeom prst="rect">
            <a:avLst/>
          </a:prstGeom>
          <a:solidFill>
            <a:schemeClr val="accent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Параллелограмм 10">
            <a:extLst>
              <a:ext uri="{FF2B5EF4-FFF2-40B4-BE49-F238E27FC236}">
                <a16:creationId xmlns="" xmlns:a16="http://schemas.microsoft.com/office/drawing/2014/main" id="{1C64C87E-5DF4-4DAA-B355-9A0F21C2C265}"/>
              </a:ext>
            </a:extLst>
          </p:cNvPr>
          <p:cNvSpPr/>
          <p:nvPr userDrawn="1"/>
        </p:nvSpPr>
        <p:spPr>
          <a:xfrm>
            <a:off x="4692072" y="0"/>
            <a:ext cx="4745841" cy="4427849"/>
          </a:xfrm>
          <a:prstGeom prst="parallelogram">
            <a:avLst>
              <a:gd name="adj" fmla="val 100880"/>
            </a:avLst>
          </a:prstGeom>
          <a:solidFill>
            <a:schemeClr val="accent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8E849483-914A-4BF8-ABCE-B8771EA4C1C8}"/>
              </a:ext>
            </a:extLst>
          </p:cNvPr>
          <p:cNvSpPr/>
          <p:nvPr userDrawn="1"/>
        </p:nvSpPr>
        <p:spPr>
          <a:xfrm rot="5400000">
            <a:off x="6490898" y="3707299"/>
            <a:ext cx="185957" cy="1152925"/>
          </a:xfrm>
          <a:prstGeom prst="rect">
            <a:avLst/>
          </a:prstGeom>
          <a:solidFill>
            <a:schemeClr val="accent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0843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1399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1388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227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850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032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973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092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844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320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139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457200"/>
              <a:t>27.09.2024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7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457200"/>
              <a:t>27.09.2024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080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microsoft.com/office/2007/relationships/hdphoto" Target="../media/hdphoto3.wdp"/><Relationship Id="rId5" Type="http://schemas.openxmlformats.org/officeDocument/2006/relationships/image" Target="../media/image7.png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4B655D9-AD94-4BD6-986E-52FD3B63D0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76" y="3573016"/>
            <a:ext cx="7772400" cy="136815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PT Serif" panose="020A0603040505020204" pitchFamily="18" charset="-52"/>
                <a:ea typeface="PT Serif" panose="020A0603040505020204" pitchFamily="18" charset="-52"/>
                <a:cs typeface="Tahoma" panose="020B0604030504040204" pitchFamily="34" charset="0"/>
              </a:rPr>
              <a:t>Контрольно-ревизионная деятельность предоставления </a:t>
            </a:r>
            <a:r>
              <a:rPr lang="ru-RU" sz="3200" b="1" dirty="0">
                <a:solidFill>
                  <a:schemeClr val="bg1"/>
                </a:solidFill>
                <a:latin typeface="PT Serif" panose="020A0603040505020204" pitchFamily="18" charset="-52"/>
                <a:ea typeface="PT Serif" panose="020A0603040505020204" pitchFamily="18" charset="-52"/>
                <a:cs typeface="Tahoma" panose="020B0604030504040204" pitchFamily="34" charset="0"/>
              </a:rPr>
              <a:t>субсидий организациям на возмещение недополученных доходов в связи с установлением льготных тарифов </a:t>
            </a:r>
            <a:br>
              <a:rPr lang="ru-RU" sz="3200" b="1" dirty="0">
                <a:solidFill>
                  <a:schemeClr val="bg1"/>
                </a:solidFill>
                <a:latin typeface="PT Serif" panose="020A0603040505020204" pitchFamily="18" charset="-52"/>
                <a:ea typeface="PT Serif" panose="020A0603040505020204" pitchFamily="18" charset="-52"/>
                <a:cs typeface="Tahoma" panose="020B0604030504040204" pitchFamily="34" charset="0"/>
              </a:rPr>
            </a:br>
            <a:r>
              <a:rPr lang="ru-RU" sz="3200" b="1" dirty="0">
                <a:solidFill>
                  <a:schemeClr val="bg1"/>
                </a:solidFill>
                <a:latin typeface="PT Serif" panose="020A0603040505020204" pitchFamily="18" charset="-52"/>
                <a:ea typeface="PT Serif" panose="020A0603040505020204" pitchFamily="18" charset="-52"/>
                <a:cs typeface="Tahoma" panose="020B0604030504040204" pitchFamily="34" charset="0"/>
              </a:rPr>
              <a:t>на коммунальные услуги (ресурсы)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2727" l="9091" r="98485">
                        <a14:foregroundMark x1="35606" y1="24848" x2="35606" y2="24848"/>
                        <a14:foregroundMark x1="25758" y1="40000" x2="25758" y2="40000"/>
                        <a14:foregroundMark x1="62879" y1="34545" x2="62879" y2="34545"/>
                        <a14:foregroundMark x1="57576" y1="33333" x2="57576" y2="33333"/>
                        <a14:foregroundMark x1="54545" y1="32727" x2="54545" y2="327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48680"/>
            <a:ext cx="1168221" cy="1307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641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5685" y="-244397"/>
            <a:ext cx="7892922" cy="1325563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Изменения в части предоставления  отчетов о достижении значений результата предоставления субсидии</a:t>
            </a:r>
            <a:endParaRPr lang="ru-RU" sz="1600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4002925" y="5941006"/>
            <a:ext cx="698106" cy="278899"/>
          </a:xfrm>
          <a:prstGeom prst="rightArrow">
            <a:avLst/>
          </a:prstGeom>
          <a:solidFill>
            <a:srgbClr val="0075BE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20821" y="1818535"/>
            <a:ext cx="2720211" cy="1850172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4.1.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Получатели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субсидии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в срок до 1 апреля финансового года, следующего за отчетным годом, представляет в Агентство отчет о достижении значений Результата предоставления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субсидии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84" y="46917"/>
            <a:ext cx="808181" cy="904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30944" y="5727104"/>
            <a:ext cx="3105943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олучатели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субсидий, которым прекращено предоставление субсидии в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текущем финансовом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860032" y="5711124"/>
            <a:ext cx="2952328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течение 30 календарных дней со дня окончательного перечисления субсидии.</a:t>
            </a:r>
          </a:p>
        </p:txBody>
      </p:sp>
      <p:sp>
        <p:nvSpPr>
          <p:cNvPr id="5" name="AutoShape 2" descr="Скачать картинки Восклицательный знак, стоковые фото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Скачать картинки Восклицательный знак, стоковые фото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C:\Users\RO7\AppData\Local\Packages\Microsoft.Windows.Photos_8wekyb3d8bbwe\TempState\ShareServiceTempFolder\images.jpe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586" b="92430" l="8458" r="88557">
                        <a14:foregroundMark x1="33333" y1="77689" x2="33333" y2="77689"/>
                        <a14:foregroundMark x1="58209" y1="28287" x2="58209" y2="28287"/>
                        <a14:foregroundMark x1="55224" y1="28287" x2="55224" y2="28287"/>
                        <a14:foregroundMark x1="51741" y1="30279" x2="51741" y2="30279"/>
                        <a14:foregroundMark x1="51741" y1="30279" x2="51741" y2="30279"/>
                        <a14:foregroundMark x1="56716" y1="28287" x2="64677" y2="27092"/>
                        <a14:foregroundMark x1="63682" y1="21514" x2="73134" y2="36653"/>
                        <a14:foregroundMark x1="48756" y1="66135" x2="47264" y2="860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3596" y="5551962"/>
            <a:ext cx="846432" cy="1056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Скругленный прямоугольник 10"/>
          <p:cNvSpPr/>
          <p:nvPr/>
        </p:nvSpPr>
        <p:spPr>
          <a:xfrm>
            <a:off x="718066" y="989552"/>
            <a:ext cx="2710088" cy="541131"/>
          </a:xfrm>
          <a:prstGeom prst="round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Порядок</a:t>
            </a:r>
          </a:p>
          <a:p>
            <a:pPr lvl="0"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№ 450-п от 27.09.2017 г.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092028" y="989552"/>
            <a:ext cx="4788000" cy="541131"/>
          </a:xfrm>
          <a:prstGeom prst="roundRect">
            <a:avLst/>
          </a:prstGeom>
          <a:solidFill>
            <a:srgbClr val="F1FCFE"/>
          </a:soli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Проект нового Порядка</a:t>
            </a:r>
          </a:p>
        </p:txBody>
      </p:sp>
      <p:sp>
        <p:nvSpPr>
          <p:cNvPr id="15" name="Выгнутая влево стрелка 14"/>
          <p:cNvSpPr/>
          <p:nvPr/>
        </p:nvSpPr>
        <p:spPr>
          <a:xfrm>
            <a:off x="185611" y="2564904"/>
            <a:ext cx="532455" cy="2016224"/>
          </a:xfrm>
          <a:prstGeom prst="curvedRightArrow">
            <a:avLst/>
          </a:prstGeom>
          <a:solidFill>
            <a:srgbClr val="0075BE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101900" y="1818536"/>
            <a:ext cx="4788000" cy="1850172"/>
          </a:xfrm>
          <a:prstGeom prst="rect">
            <a:avLst/>
          </a:prstGeom>
          <a:solidFill>
            <a:srgbClr val="F1FCFE"/>
          </a:soli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just"/>
            <a:r>
              <a:rPr lang="ru-RU" sz="1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3.1</a:t>
            </a:r>
            <a:r>
              <a:rPr lang="ru-RU" sz="14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. Получатели субсидии ежегодно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20 декабря отчетного года,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путем направления на электронный адрес Агентства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sz="14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420350@</a:t>
            </a:r>
            <a:r>
              <a:rPr lang="en-US" sz="14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14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400" b="1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предоставляют </a:t>
            </a: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дополнительный отчет о наличии/отсутствии неурегулированной просроченной кредиторской задолженности за потребленные коммунальные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ресурсы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по форме, установленной Соглашением.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20821" y="4037948"/>
            <a:ext cx="2720211" cy="908493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По соглашениям за 2024 год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отчеты обязательно предоставляются</a:t>
            </a: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!  </a:t>
            </a:r>
          </a:p>
        </p:txBody>
      </p:sp>
      <p:sp>
        <p:nvSpPr>
          <p:cNvPr id="21" name="Стрелка вправо 20"/>
          <p:cNvSpPr/>
          <p:nvPr/>
        </p:nvSpPr>
        <p:spPr>
          <a:xfrm>
            <a:off x="3477940" y="2420888"/>
            <a:ext cx="587051" cy="144016"/>
          </a:xfrm>
          <a:prstGeom prst="rightArrow">
            <a:avLst/>
          </a:prstGeom>
          <a:solidFill>
            <a:srgbClr val="0075BE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Выгнутая влево стрелка 21"/>
          <p:cNvSpPr/>
          <p:nvPr/>
        </p:nvSpPr>
        <p:spPr>
          <a:xfrm>
            <a:off x="52489" y="1196752"/>
            <a:ext cx="665577" cy="5138242"/>
          </a:xfrm>
          <a:prstGeom prst="curved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26" name="Picture 2" descr="C:\Users\RO7\AppData\Local\Packages\Microsoft.Windows.Photos_8wekyb3d8bbwe\TempState\ShareServiceTempFolder\images (1).jpeg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69" b="92989" l="8065" r="89785">
                        <a14:foregroundMark x1="39247" y1="7011" x2="39247" y2="7011"/>
                        <a14:foregroundMark x1="39247" y1="7011" x2="41398" y2="5166"/>
                        <a14:foregroundMark x1="25269" y1="4428" x2="25269" y2="4428"/>
                        <a14:foregroundMark x1="28495" y1="8487" x2="28495" y2="8487"/>
                        <a14:foregroundMark x1="33871" y1="11439" x2="33871" y2="12915"/>
                        <a14:foregroundMark x1="25269" y1="19557" x2="25269" y2="19557"/>
                        <a14:foregroundMark x1="23118" y1="26937" x2="23118" y2="28044"/>
                        <a14:foregroundMark x1="23118" y1="30627" x2="23118" y2="30627"/>
                        <a14:foregroundMark x1="33871" y1="32103" x2="33871" y2="32103"/>
                        <a14:foregroundMark x1="50538" y1="3321" x2="49462" y2="21771"/>
                        <a14:foregroundMark x1="24731" y1="7749" x2="51613" y2="35424"/>
                        <a14:foregroundMark x1="28495" y1="17712" x2="31720" y2="36162"/>
                        <a14:foregroundMark x1="46774" y1="18450" x2="53226" y2="42066"/>
                        <a14:foregroundMark x1="27957" y1="28782" x2="34946" y2="40221"/>
                        <a14:foregroundMark x1="35484" y1="30258" x2="40860" y2="40221"/>
                        <a14:foregroundMark x1="39247" y1="83395" x2="39247" y2="83395"/>
                        <a14:backgroundMark x1="58065" y1="75646" x2="58065" y2="756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436" y="4068609"/>
            <a:ext cx="1168902" cy="1642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Стрелка вправо 22"/>
          <p:cNvSpPr/>
          <p:nvPr/>
        </p:nvSpPr>
        <p:spPr>
          <a:xfrm rot="7092123">
            <a:off x="3219898" y="3790316"/>
            <a:ext cx="1104871" cy="119428"/>
          </a:xfrm>
          <a:prstGeom prst="rightArrow">
            <a:avLst/>
          </a:prstGeom>
          <a:solidFill>
            <a:srgbClr val="0075BE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68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30190"/>
            <a:ext cx="808181" cy="904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850398" y="0"/>
            <a:ext cx="789292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Форма Отчета о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наличии/отсутствии просроченной кредиторской задолженности за потребленные коммунальные ресурсы</a:t>
            </a:r>
            <a:endParaRPr lang="ru-RU" sz="1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87624" y="6466547"/>
            <a:ext cx="739342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zh-CN" sz="1100" b="1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微软雅黑" panose="020B0503020204020204" pitchFamily="34" charset="-122"/>
              </a:rPr>
              <a:t>Форма отчета будет размещена на официальном сайте ГКУ РС(Я) «Агентство субсидий» </a:t>
            </a:r>
            <a:r>
              <a:rPr lang="en-US" altLang="zh-CN" sz="1100" b="1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微软雅黑" panose="020B0503020204020204" pitchFamily="34" charset="-122"/>
              </a:rPr>
              <a:t>http</a:t>
            </a:r>
            <a:r>
              <a:rPr lang="en-US" altLang="zh-CN" sz="1100" b="1" i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微软雅黑" panose="020B0503020204020204" pitchFamily="34" charset="-122"/>
              </a:rPr>
              <a:t>://subsidii-jku.ru/</a:t>
            </a:r>
            <a:r>
              <a:rPr lang="ru-RU" altLang="zh-CN" sz="1100" b="1" i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微软雅黑" panose="020B0503020204020204" pitchFamily="34" charset="-122"/>
              </a:rPr>
              <a:t> </a:t>
            </a:r>
            <a:endParaRPr lang="en-US" altLang="zh-CN" sz="1100" b="1" i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微软雅黑" panose="020B0503020204020204" pitchFamily="34" charset="-122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l="30192" t="19477" r="11775" b="16322"/>
          <a:stretch/>
        </p:blipFill>
        <p:spPr>
          <a:xfrm>
            <a:off x="179512" y="1102841"/>
            <a:ext cx="8820472" cy="5304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11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6361483" y="4415460"/>
            <a:ext cx="2304256" cy="2079734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15685" y="404664"/>
            <a:ext cx="7669674" cy="547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spcBef>
                <a:spcPct val="0"/>
              </a:spcBef>
              <a:buNone/>
              <a:defRPr sz="1600" b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Часто выявляемые нарушения в ходе проверок соблюдения порядка и условий предоставления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субсидии: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0884"/>
            <a:ext cx="808181" cy="904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Номер слайда 1"/>
          <p:cNvSpPr txBox="1">
            <a:spLocks/>
          </p:cNvSpPr>
          <p:nvPr/>
        </p:nvSpPr>
        <p:spPr>
          <a:xfrm>
            <a:off x="6948264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PT Serif" panose="020A0603040505020204" pitchFamily="18" charset="-52"/>
                <a:ea typeface="PT Serif" panose="020A0603040505020204" pitchFamily="18" charset="-52"/>
              </a:rPr>
              <a:pPr/>
              <a:t>4</a:t>
            </a:fld>
            <a:endParaRPr lang="ru-RU" dirty="0">
              <a:solidFill>
                <a:prstClr val="black">
                  <a:tint val="75000"/>
                </a:prstClr>
              </a:solidFill>
              <a:latin typeface="PT Serif" panose="020A0603040505020204" pitchFamily="18" charset="-52"/>
              <a:ea typeface="PT Serif" panose="020A0603040505020204" pitchFamily="18" charset="-5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7704" y="3933056"/>
            <a:ext cx="58326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Принимаемые меры по результатам проверок: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673414" y="4288832"/>
            <a:ext cx="5525045" cy="360155"/>
            <a:chOff x="541318" y="359924"/>
            <a:chExt cx="5209346" cy="720310"/>
          </a:xfrm>
          <a:scene3d>
            <a:camera prst="orthographicFront"/>
            <a:lightRig rig="flat" dir="t"/>
          </a:scene3d>
        </p:grpSpPr>
        <p:sp>
          <p:nvSpPr>
            <p:cNvPr id="10" name="Прямоугольник 9"/>
            <p:cNvSpPr/>
            <p:nvPr/>
          </p:nvSpPr>
          <p:spPr>
            <a:xfrm>
              <a:off x="541318" y="359924"/>
              <a:ext cx="5209346" cy="720310"/>
            </a:xfrm>
            <a:prstGeom prst="rect">
              <a:avLst/>
            </a:prstGeom>
            <a:ln>
              <a:solidFill>
                <a:srgbClr val="FF0000"/>
              </a:solidFill>
            </a:ln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1" name="Прямоугольник 10"/>
            <p:cNvSpPr/>
            <p:nvPr/>
          </p:nvSpPr>
          <p:spPr>
            <a:xfrm>
              <a:off x="541318" y="359924"/>
              <a:ext cx="5209346" cy="720310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746" tIns="35560" rIns="35560" bIns="35560" numCol="1" spcCol="1270" anchor="ctr" anchorCtr="0">
              <a:noAutofit/>
            </a:bodyPr>
            <a:lstStyle/>
            <a:p>
              <a:pPr lvl="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b="1" kern="1200" dirty="0" smtClean="0">
                  <a:latin typeface="Times New Roman" pitchFamily="18" charset="0"/>
                  <a:cs typeface="Times New Roman" pitchFamily="18" charset="0"/>
                </a:rPr>
                <a:t>Приостановление текущего финансирования организации до устранения выявленных нарушений;</a:t>
              </a:r>
              <a:endParaRPr lang="ru-RU" sz="11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67643" y="4718671"/>
            <a:ext cx="5525045" cy="360155"/>
            <a:chOff x="1057471" y="1440044"/>
            <a:chExt cx="4693193" cy="720310"/>
          </a:xfrm>
          <a:scene3d>
            <a:camera prst="orthographicFront"/>
            <a:lightRig rig="flat" dir="t"/>
          </a:scene3d>
        </p:grpSpPr>
        <p:sp>
          <p:nvSpPr>
            <p:cNvPr id="14" name="Прямоугольник 13"/>
            <p:cNvSpPr/>
            <p:nvPr/>
          </p:nvSpPr>
          <p:spPr>
            <a:xfrm>
              <a:off x="1057471" y="1440044"/>
              <a:ext cx="4693193" cy="720310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5" name="Прямоугольник 14"/>
            <p:cNvSpPr/>
            <p:nvPr/>
          </p:nvSpPr>
          <p:spPr>
            <a:xfrm>
              <a:off x="1057471" y="1440044"/>
              <a:ext cx="4693193" cy="720310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746" tIns="35560" rIns="35560" bIns="35560" numCol="1" spcCol="1270" anchor="ctr" anchorCtr="0">
              <a:noAutofit/>
            </a:bodyPr>
            <a:lstStyle/>
            <a:p>
              <a:pPr lvl="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b="1" kern="1200" dirty="0" smtClean="0">
                  <a:latin typeface="Times New Roman" pitchFamily="18" charset="0"/>
                  <a:cs typeface="Times New Roman" pitchFamily="18" charset="0"/>
                </a:rPr>
                <a:t>Удержание излишне выплаченной субсидии с текущего финансирования;</a:t>
              </a:r>
              <a:endParaRPr lang="ru-RU" sz="11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661243" y="5167295"/>
            <a:ext cx="5525045" cy="288032"/>
            <a:chOff x="1215888" y="2520164"/>
            <a:chExt cx="4534775" cy="720310"/>
          </a:xfrm>
          <a:scene3d>
            <a:camera prst="orthographicFront"/>
            <a:lightRig rig="flat" dir="t"/>
          </a:scene3d>
        </p:grpSpPr>
        <p:sp>
          <p:nvSpPr>
            <p:cNvPr id="17" name="Прямоугольник 16"/>
            <p:cNvSpPr/>
            <p:nvPr/>
          </p:nvSpPr>
          <p:spPr>
            <a:xfrm>
              <a:off x="1215888" y="2520164"/>
              <a:ext cx="4534775" cy="720310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8" name="Прямоугольник 17"/>
            <p:cNvSpPr/>
            <p:nvPr/>
          </p:nvSpPr>
          <p:spPr>
            <a:xfrm>
              <a:off x="1215888" y="2520164"/>
              <a:ext cx="4534775" cy="720310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746" tIns="35560" rIns="35560" bIns="35560" numCol="1" spcCol="1270" anchor="ctr" anchorCtr="0">
              <a:noAutofit/>
            </a:bodyPr>
            <a:lstStyle/>
            <a:p>
              <a:pPr lvl="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b="1" kern="1200" dirty="0" smtClean="0">
                  <a:latin typeface="Times New Roman" pitchFamily="18" charset="0"/>
                  <a:cs typeface="Times New Roman" pitchFamily="18" charset="0"/>
                </a:rPr>
                <a:t>Направление требований о возврате излишне выплаченной субсидии;</a:t>
              </a:r>
              <a:endParaRPr lang="ru-RU" sz="11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661242" y="5553178"/>
            <a:ext cx="5525045" cy="360155"/>
          </a:xfrm>
          <a:prstGeom prst="rect">
            <a:avLst/>
          </a:prstGeom>
          <a:ln>
            <a:solidFill>
              <a:srgbClr val="FF0000"/>
            </a:solidFill>
          </a:ln>
          <a:scene3d>
            <a:camera prst="orthographicFront"/>
            <a:lightRig rig="flat" dir="t"/>
          </a:scene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571746" tIns="35560" rIns="35560" bIns="35560" numCol="1" spcCol="1270" anchor="ctr" anchorCtr="0">
            <a:noAutofit/>
          </a:bodyPr>
          <a:lstStyle/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Учет </a:t>
            </a:r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выявленных обстоятельств по итогам проверок при текущем/плановом начислении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субсидий;</a:t>
            </a:r>
            <a:endParaRPr lang="ru-RU" sz="1100" b="1" kern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80327" y="6016973"/>
            <a:ext cx="5505961" cy="512756"/>
          </a:xfrm>
          <a:prstGeom prst="rect">
            <a:avLst/>
          </a:prstGeom>
          <a:ln>
            <a:solidFill>
              <a:srgbClr val="E60514"/>
            </a:solidFill>
          </a:ln>
          <a:scene3d>
            <a:camera prst="orthographicFront"/>
            <a:lightRig rig="flat" dir="t"/>
          </a:scene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571746" tIns="35560" rIns="35560" bIns="35560" numCol="1" spcCol="1270" anchor="ctr" anchorCtr="0">
            <a:noAutofit/>
          </a:bodyPr>
          <a:lstStyle/>
          <a:p>
            <a:pPr lvl="0" algn="just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100" b="1" kern="1200" dirty="0" smtClean="0">
                <a:latin typeface="Times New Roman" pitchFamily="18" charset="0"/>
                <a:cs typeface="Times New Roman" pitchFamily="18" charset="0"/>
              </a:rPr>
              <a:t>Направление материалов в правоохранительные органы, У</a:t>
            </a:r>
            <a:r>
              <a:rPr lang="ru-RU" sz="1100" b="1" i="0" kern="1200" dirty="0" smtClean="0">
                <a:latin typeface="Times New Roman" pitchFamily="18" charset="0"/>
                <a:cs typeface="Times New Roman" pitchFamily="18" charset="0"/>
              </a:rPr>
              <a:t>правление государственного строительного и жилищного надзора РС(Я), Государственный комитет по ценовой политике РС(Я).</a:t>
            </a:r>
            <a:endParaRPr lang="ru-RU" sz="1100" b="1" kern="1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6519799" y="4820326"/>
            <a:ext cx="2021210" cy="423334"/>
            <a:chOff x="352726" y="149681"/>
            <a:chExt cx="2030850" cy="1218510"/>
          </a:xfrm>
          <a:scene3d>
            <a:camera prst="orthographicFront"/>
            <a:lightRig rig="flat" dir="t"/>
          </a:scene3d>
        </p:grpSpPr>
        <p:sp>
          <p:nvSpPr>
            <p:cNvPr id="26" name="Прямоугольник 25"/>
            <p:cNvSpPr/>
            <p:nvPr/>
          </p:nvSpPr>
          <p:spPr>
            <a:xfrm>
              <a:off x="352726" y="149681"/>
              <a:ext cx="2030850" cy="1218510"/>
            </a:xfrm>
            <a:prstGeom prst="rect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sp>
        <p:sp>
          <p:nvSpPr>
            <p:cNvPr id="27" name="Прямоугольник 26"/>
            <p:cNvSpPr/>
            <p:nvPr/>
          </p:nvSpPr>
          <p:spPr>
            <a:xfrm>
              <a:off x="352726" y="149681"/>
              <a:ext cx="2030850" cy="1218510"/>
            </a:xfrm>
            <a:prstGeom prst="rect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>
                  <a:latin typeface="Times New Roman" pitchFamily="18" charset="0"/>
                  <a:cs typeface="Times New Roman" pitchFamily="18" charset="0"/>
                </a:rPr>
                <a:t>Корректировка платы населения</a:t>
              </a:r>
              <a:endParaRPr lang="ru-RU" sz="12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6524785" y="5343869"/>
            <a:ext cx="2016224" cy="569464"/>
            <a:chOff x="3593264" y="2708154"/>
            <a:chExt cx="2030850" cy="1764812"/>
          </a:xfrm>
          <a:scene3d>
            <a:camera prst="orthographicFront"/>
            <a:lightRig rig="flat" dir="t"/>
          </a:scene3d>
        </p:grpSpPr>
        <p:sp>
          <p:nvSpPr>
            <p:cNvPr id="29" name="Прямоугольник 28"/>
            <p:cNvSpPr/>
            <p:nvPr/>
          </p:nvSpPr>
          <p:spPr>
            <a:xfrm>
              <a:off x="3593264" y="2708154"/>
              <a:ext cx="2030850" cy="176481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sp>
        <p:sp>
          <p:nvSpPr>
            <p:cNvPr id="30" name="Прямоугольник 29"/>
            <p:cNvSpPr/>
            <p:nvPr/>
          </p:nvSpPr>
          <p:spPr>
            <a:xfrm>
              <a:off x="3598844" y="2714761"/>
              <a:ext cx="2019690" cy="1758205"/>
            </a:xfrm>
            <a:prstGeom prst="rect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>
                  <a:latin typeface="Times New Roman" pitchFamily="18" charset="0"/>
                  <a:cs typeface="Times New Roman" pitchFamily="18" charset="0"/>
                </a:rPr>
                <a:t>Приведение субсидируемых объемов к фактически </a:t>
              </a:r>
              <a:r>
                <a:rPr lang="ru-RU" sz="1200" kern="1200" smtClean="0">
                  <a:latin typeface="Times New Roman" pitchFamily="18" charset="0"/>
                  <a:cs typeface="Times New Roman" pitchFamily="18" charset="0"/>
                </a:rPr>
                <a:t>поставленным услугам</a:t>
              </a:r>
              <a:endParaRPr lang="ru-RU" sz="12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6530325" y="6013047"/>
            <a:ext cx="2016224" cy="370481"/>
            <a:chOff x="-324224" y="2844340"/>
            <a:chExt cx="2707800" cy="1218510"/>
          </a:xfrm>
          <a:scene3d>
            <a:camera prst="orthographicFront"/>
            <a:lightRig rig="flat" dir="t"/>
          </a:scene3d>
        </p:grpSpPr>
        <p:sp>
          <p:nvSpPr>
            <p:cNvPr id="32" name="Прямоугольник 31"/>
            <p:cNvSpPr/>
            <p:nvPr/>
          </p:nvSpPr>
          <p:spPr>
            <a:xfrm>
              <a:off x="-324224" y="2844340"/>
              <a:ext cx="2707800" cy="1218510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3" name="Прямоугольник 32"/>
            <p:cNvSpPr/>
            <p:nvPr/>
          </p:nvSpPr>
          <p:spPr>
            <a:xfrm>
              <a:off x="-324224" y="2844340"/>
              <a:ext cx="2707800" cy="1218510"/>
            </a:xfrm>
            <a:prstGeom prst="rect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>
                  <a:latin typeface="Times New Roman" pitchFamily="18" charset="0"/>
                  <a:cs typeface="Times New Roman" pitchFamily="18" charset="0"/>
                </a:rPr>
                <a:t>Актуализация жилищного фонда РС(Я)</a:t>
              </a:r>
              <a:endParaRPr lang="ru-RU" sz="12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6439806" y="4498782"/>
            <a:ext cx="2167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Результат проверок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8" name="Таблица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79408"/>
              </p:ext>
            </p:extLst>
          </p:nvPr>
        </p:nvGraphicFramePr>
        <p:xfrm>
          <a:off x="680327" y="951744"/>
          <a:ext cx="7985412" cy="2981314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36969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157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983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Классификатор часто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выявляемых нарушений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1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подтверждение факта оказания услуг (отсутствующий объект, не предоставленная (оказанная) услуга и др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.);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88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Неправомерное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применение льготного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тарифа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коммерческие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точки, нежилые объекты,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хозяйственные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корпусы и др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.);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94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Начисление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 льготному тарифу за коммунальные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услуги в расселенных (аварийных) МКД;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94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Некорректное применение нормативов;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94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Сопоставление объемов водоснабжения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водоотведения;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964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Расхождение объемов поставленных услуг (площадь и этажность помещений, уровень благоустройства, количества получателей услуг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);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94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второго субсидируемого вида отопления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(Электрическое и центральное отопление);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394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Несвоевременное внесение изменений при подключении/отключении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объектов;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394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Отсутствие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частного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дома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тарифных решениях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Госкомцен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РС(Я) по услуге водоотведения;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394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Поставки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горячей воды с открытой системы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отсутствии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услуги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отопления.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02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276872"/>
            <a:ext cx="7886700" cy="1325563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94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8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25281</TotalTime>
  <Words>395</Words>
  <Application>Microsoft Office PowerPoint</Application>
  <PresentationFormat>Экран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6_Тема Office</vt:lpstr>
      <vt:lpstr>8_Тема Office</vt:lpstr>
      <vt:lpstr>Контрольно-ревизионная деятельность предоставления субсидий организациям на возмещение недополученных доходов в связи с установлением льготных тарифов  на коммунальные услуги (ресурсы)</vt:lpstr>
      <vt:lpstr>Изменения в части предоставления  отчетов о достижении значений результата предоставления субсидии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Вадим Андреевич Павлов</dc:creator>
  <cp:lastModifiedBy>Людмила Владимировна Николаева</cp:lastModifiedBy>
  <cp:revision>852</cp:revision>
  <cp:lastPrinted>2023-10-18T05:21:32Z</cp:lastPrinted>
  <dcterms:created xsi:type="dcterms:W3CDTF">2022-04-14T05:44:10Z</dcterms:created>
  <dcterms:modified xsi:type="dcterms:W3CDTF">2024-09-27T05:13:20Z</dcterms:modified>
</cp:coreProperties>
</file>