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24" r:id="rId2"/>
  </p:sldMasterIdLst>
  <p:notesMasterIdLst>
    <p:notesMasterId r:id="rId8"/>
  </p:notesMasterIdLst>
  <p:sldIdLst>
    <p:sldId id="382" r:id="rId3"/>
    <p:sldId id="390" r:id="rId4"/>
    <p:sldId id="392" r:id="rId5"/>
    <p:sldId id="389" r:id="rId6"/>
    <p:sldId id="391" r:id="rId7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69A0E6-02D8-4ADF-B7CA-4ADD2B4D337D}">
          <p14:sldIdLst/>
        </p14:section>
        <p14:section name="Контрольно-ревизионная деятельность" id="{2541F012-EB35-4BC8-995A-363E11C54B75}">
          <p14:sldIdLst>
            <p14:sldId id="382"/>
            <p14:sldId id="390"/>
            <p14:sldId id="392"/>
            <p14:sldId id="389"/>
            <p14:sldId id="39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514"/>
    <a:srgbClr val="0050A0"/>
    <a:srgbClr val="0075BE"/>
    <a:srgbClr val="CCE2EC"/>
    <a:srgbClr val="8CC89B"/>
    <a:srgbClr val="82D0F5"/>
    <a:srgbClr val="FFF59B"/>
    <a:srgbClr val="F59B7D"/>
    <a:srgbClr val="FF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8055" autoAdjust="0"/>
  </p:normalViewPr>
  <p:slideViewPr>
    <p:cSldViewPr>
      <p:cViewPr varScale="1">
        <p:scale>
          <a:sx n="115" d="100"/>
          <a:sy n="115" d="100"/>
        </p:scale>
        <p:origin x="-18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7AD63F-5477-4644-B013-EDE6924DBB39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47ADDC2-8DD7-4D9D-BC8D-7F1CA32E2D01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лицензии на перевозку опасных грузов (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Росприроднадзор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170C2B-270A-4FF5-B9E9-6C02FFD87AEA}" type="parTrans" cxnId="{6B1D7AEC-0956-46F0-B9E6-ED860B9646BB}">
      <dgm:prSet/>
      <dgm:spPr/>
      <dgm:t>
        <a:bodyPr/>
        <a:lstStyle/>
        <a:p>
          <a:endParaRPr lang="ru-RU"/>
        </a:p>
      </dgm:t>
    </dgm:pt>
    <dgm:pt modelId="{DBA781CB-0FD7-4E18-AF6E-3CAADD554AD9}" type="sibTrans" cxnId="{6B1D7AEC-0956-46F0-B9E6-ED860B9646BB}">
      <dgm:prSet/>
      <dgm:spPr/>
      <dgm:t>
        <a:bodyPr/>
        <a:lstStyle/>
        <a:p>
          <a:endParaRPr lang="ru-RU"/>
        </a:p>
      </dgm:t>
    </dgm:pt>
    <dgm:pt modelId="{B1A4AD7C-E87A-46A6-BCCA-622BA3167BC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договоров на оказание услуг вывоза ЖБО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2F16B4-CEDC-40AC-9343-996C604307BE}" type="parTrans" cxnId="{41931B68-1D00-41F0-8989-F88791101E40}">
      <dgm:prSet/>
      <dgm:spPr/>
      <dgm:t>
        <a:bodyPr/>
        <a:lstStyle/>
        <a:p>
          <a:endParaRPr lang="ru-RU"/>
        </a:p>
      </dgm:t>
    </dgm:pt>
    <dgm:pt modelId="{F33BA2BA-62F3-444E-BA87-C0197CCA25FA}" type="sibTrans" cxnId="{41931B68-1D00-41F0-8989-F88791101E40}">
      <dgm:prSet/>
      <dgm:spPr/>
      <dgm:t>
        <a:bodyPr/>
        <a:lstStyle/>
        <a:p>
          <a:endParaRPr lang="ru-RU"/>
        </a:p>
      </dgm:t>
    </dgm:pt>
    <dgm:pt modelId="{983F21C0-BCC6-4655-9F76-C92BB308BBF2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договоров на прием и очистку сточных вод КОС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0E789-E394-43A2-BE23-B551BA14E767}" type="parTrans" cxnId="{D3F93795-3F4C-4A4E-8CA4-7F14F923D68F}">
      <dgm:prSet/>
      <dgm:spPr/>
      <dgm:t>
        <a:bodyPr/>
        <a:lstStyle/>
        <a:p>
          <a:endParaRPr lang="ru-RU"/>
        </a:p>
      </dgm:t>
    </dgm:pt>
    <dgm:pt modelId="{402E8ADA-7FEC-4566-87CF-53F896356268}" type="sibTrans" cxnId="{D3F93795-3F4C-4A4E-8CA4-7F14F923D68F}">
      <dgm:prSet/>
      <dgm:spPr/>
      <dgm:t>
        <a:bodyPr/>
        <a:lstStyle/>
        <a:p>
          <a:endParaRPr lang="ru-RU"/>
        </a:p>
      </dgm:t>
    </dgm:pt>
    <dgm:pt modelId="{C71FA615-19A7-4FA7-90D3-832F505EFDB7}" type="pres">
      <dgm:prSet presAssocID="{0B7AD63F-5477-4644-B013-EDE6924DBB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24E7660-4C27-40ED-B3E1-196D22B6614D}" type="pres">
      <dgm:prSet presAssocID="{0B7AD63F-5477-4644-B013-EDE6924DBB39}" presName="Name1" presStyleCnt="0"/>
      <dgm:spPr/>
    </dgm:pt>
    <dgm:pt modelId="{091008D8-E216-4771-9A75-D6B76FB2F3BB}" type="pres">
      <dgm:prSet presAssocID="{0B7AD63F-5477-4644-B013-EDE6924DBB39}" presName="cycle" presStyleCnt="0"/>
      <dgm:spPr/>
    </dgm:pt>
    <dgm:pt modelId="{B68A4295-69E6-47F5-B52B-ED5FAB356EC2}" type="pres">
      <dgm:prSet presAssocID="{0B7AD63F-5477-4644-B013-EDE6924DBB39}" presName="srcNode" presStyleLbl="node1" presStyleIdx="0" presStyleCnt="3"/>
      <dgm:spPr/>
    </dgm:pt>
    <dgm:pt modelId="{EF61F137-2A0E-4E65-9417-C769541D5867}" type="pres">
      <dgm:prSet presAssocID="{0B7AD63F-5477-4644-B013-EDE6924DBB39}" presName="conn" presStyleLbl="parChTrans1D2" presStyleIdx="0" presStyleCnt="1"/>
      <dgm:spPr/>
      <dgm:t>
        <a:bodyPr/>
        <a:lstStyle/>
        <a:p>
          <a:endParaRPr lang="ru-RU"/>
        </a:p>
      </dgm:t>
    </dgm:pt>
    <dgm:pt modelId="{27394955-5DD8-4DEE-88E0-3D7D84547B3D}" type="pres">
      <dgm:prSet presAssocID="{0B7AD63F-5477-4644-B013-EDE6924DBB39}" presName="extraNode" presStyleLbl="node1" presStyleIdx="0" presStyleCnt="3"/>
      <dgm:spPr/>
    </dgm:pt>
    <dgm:pt modelId="{14EDB279-1A52-42BD-B5BC-AB336C9C0CD0}" type="pres">
      <dgm:prSet presAssocID="{0B7AD63F-5477-4644-B013-EDE6924DBB39}" presName="dstNode" presStyleLbl="node1" presStyleIdx="0" presStyleCnt="3"/>
      <dgm:spPr/>
    </dgm:pt>
    <dgm:pt modelId="{5011D2FD-374E-4838-864B-188940447F7B}" type="pres">
      <dgm:prSet presAssocID="{F47ADDC2-8DD7-4D9D-BC8D-7F1CA32E2D0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9CDBA-13D1-41E3-A513-B2AE28AC5BAF}" type="pres">
      <dgm:prSet presAssocID="{F47ADDC2-8DD7-4D9D-BC8D-7F1CA32E2D01}" presName="accent_1" presStyleCnt="0"/>
      <dgm:spPr/>
    </dgm:pt>
    <dgm:pt modelId="{E9463B42-76E6-41DF-91FD-D1BCA9F6B94C}" type="pres">
      <dgm:prSet presAssocID="{F47ADDC2-8DD7-4D9D-BC8D-7F1CA32E2D01}" presName="accentRepeatNode" presStyleLbl="solidFgAcc1" presStyleIdx="0" presStyleCnt="3"/>
      <dgm:spPr/>
    </dgm:pt>
    <dgm:pt modelId="{54BB907C-C8B8-46A7-9DF9-BEB9485712D1}" type="pres">
      <dgm:prSet presAssocID="{B1A4AD7C-E87A-46A6-BCCA-622BA3167BC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72DA7-3F9B-4A0A-A1A6-1FB45E55EB23}" type="pres">
      <dgm:prSet presAssocID="{B1A4AD7C-E87A-46A6-BCCA-622BA3167BC8}" presName="accent_2" presStyleCnt="0"/>
      <dgm:spPr/>
    </dgm:pt>
    <dgm:pt modelId="{469B4D5A-AA5D-4C19-8834-2EF36A32F066}" type="pres">
      <dgm:prSet presAssocID="{B1A4AD7C-E87A-46A6-BCCA-622BA3167BC8}" presName="accentRepeatNode" presStyleLbl="solidFgAcc1" presStyleIdx="1" presStyleCnt="3" custLinFactNeighborX="-8403" custLinFactNeighborY="351"/>
      <dgm:spPr/>
      <dgm:t>
        <a:bodyPr/>
        <a:lstStyle/>
        <a:p>
          <a:endParaRPr lang="ru-RU"/>
        </a:p>
      </dgm:t>
    </dgm:pt>
    <dgm:pt modelId="{0BC6A4BA-6967-4592-B604-61EB534396ED}" type="pres">
      <dgm:prSet presAssocID="{983F21C0-BCC6-4655-9F76-C92BB308BBF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D86E0-B1FA-44E8-9863-3B800447A916}" type="pres">
      <dgm:prSet presAssocID="{983F21C0-BCC6-4655-9F76-C92BB308BBF2}" presName="accent_3" presStyleCnt="0"/>
      <dgm:spPr/>
    </dgm:pt>
    <dgm:pt modelId="{E10017BF-70A4-4FE4-AB86-B1D09704C11E}" type="pres">
      <dgm:prSet presAssocID="{983F21C0-BCC6-4655-9F76-C92BB308BBF2}" presName="accentRepeatNode" presStyleLbl="solidFgAcc1" presStyleIdx="2" presStyleCnt="3"/>
      <dgm:spPr/>
    </dgm:pt>
  </dgm:ptLst>
  <dgm:cxnLst>
    <dgm:cxn modelId="{E00B13F2-1EF0-4CDE-A810-C2BC4D3B3515}" type="presOf" srcId="{DBA781CB-0FD7-4E18-AF6E-3CAADD554AD9}" destId="{EF61F137-2A0E-4E65-9417-C769541D5867}" srcOrd="0" destOrd="0" presId="urn:microsoft.com/office/officeart/2008/layout/VerticalCurvedList"/>
    <dgm:cxn modelId="{B21CB2D7-9B12-463D-B21C-7918EFC4FCE7}" type="presOf" srcId="{F47ADDC2-8DD7-4D9D-BC8D-7F1CA32E2D01}" destId="{5011D2FD-374E-4838-864B-188940447F7B}" srcOrd="0" destOrd="0" presId="urn:microsoft.com/office/officeart/2008/layout/VerticalCurvedList"/>
    <dgm:cxn modelId="{68629466-5A75-428A-B5F1-68F29AD539FF}" type="presOf" srcId="{0B7AD63F-5477-4644-B013-EDE6924DBB39}" destId="{C71FA615-19A7-4FA7-90D3-832F505EFDB7}" srcOrd="0" destOrd="0" presId="urn:microsoft.com/office/officeart/2008/layout/VerticalCurvedList"/>
    <dgm:cxn modelId="{5B777670-FEDF-4197-BCC6-D4D1FAA40C0B}" type="presOf" srcId="{983F21C0-BCC6-4655-9F76-C92BB308BBF2}" destId="{0BC6A4BA-6967-4592-B604-61EB534396ED}" srcOrd="0" destOrd="0" presId="urn:microsoft.com/office/officeart/2008/layout/VerticalCurvedList"/>
    <dgm:cxn modelId="{6B1D7AEC-0956-46F0-B9E6-ED860B9646BB}" srcId="{0B7AD63F-5477-4644-B013-EDE6924DBB39}" destId="{F47ADDC2-8DD7-4D9D-BC8D-7F1CA32E2D01}" srcOrd="0" destOrd="0" parTransId="{CE170C2B-270A-4FF5-B9E9-6C02FFD87AEA}" sibTransId="{DBA781CB-0FD7-4E18-AF6E-3CAADD554AD9}"/>
    <dgm:cxn modelId="{41931B68-1D00-41F0-8989-F88791101E40}" srcId="{0B7AD63F-5477-4644-B013-EDE6924DBB39}" destId="{B1A4AD7C-E87A-46A6-BCCA-622BA3167BC8}" srcOrd="1" destOrd="0" parTransId="{F42F16B4-CEDC-40AC-9343-996C604307BE}" sibTransId="{F33BA2BA-62F3-444E-BA87-C0197CCA25FA}"/>
    <dgm:cxn modelId="{D3F93795-3F4C-4A4E-8CA4-7F14F923D68F}" srcId="{0B7AD63F-5477-4644-B013-EDE6924DBB39}" destId="{983F21C0-BCC6-4655-9F76-C92BB308BBF2}" srcOrd="2" destOrd="0" parTransId="{C400E789-E394-43A2-BE23-B551BA14E767}" sibTransId="{402E8ADA-7FEC-4566-87CF-53F896356268}"/>
    <dgm:cxn modelId="{B77AE1DD-20AF-4772-AEE0-3AD4D405041E}" type="presOf" srcId="{B1A4AD7C-E87A-46A6-BCCA-622BA3167BC8}" destId="{54BB907C-C8B8-46A7-9DF9-BEB9485712D1}" srcOrd="0" destOrd="0" presId="urn:microsoft.com/office/officeart/2008/layout/VerticalCurvedList"/>
    <dgm:cxn modelId="{9C3D7EB9-52E5-4A9C-99C6-D05A33260FE8}" type="presParOf" srcId="{C71FA615-19A7-4FA7-90D3-832F505EFDB7}" destId="{924E7660-4C27-40ED-B3E1-196D22B6614D}" srcOrd="0" destOrd="0" presId="urn:microsoft.com/office/officeart/2008/layout/VerticalCurvedList"/>
    <dgm:cxn modelId="{8030377A-68ED-4EBC-A907-BA1A6A7EFD4B}" type="presParOf" srcId="{924E7660-4C27-40ED-B3E1-196D22B6614D}" destId="{091008D8-E216-4771-9A75-D6B76FB2F3BB}" srcOrd="0" destOrd="0" presId="urn:microsoft.com/office/officeart/2008/layout/VerticalCurvedList"/>
    <dgm:cxn modelId="{E478D119-F177-43E6-82A7-CBCBF38582D2}" type="presParOf" srcId="{091008D8-E216-4771-9A75-D6B76FB2F3BB}" destId="{B68A4295-69E6-47F5-B52B-ED5FAB356EC2}" srcOrd="0" destOrd="0" presId="urn:microsoft.com/office/officeart/2008/layout/VerticalCurvedList"/>
    <dgm:cxn modelId="{6BC8036D-1CD6-4616-9732-B92518D8F3C1}" type="presParOf" srcId="{091008D8-E216-4771-9A75-D6B76FB2F3BB}" destId="{EF61F137-2A0E-4E65-9417-C769541D5867}" srcOrd="1" destOrd="0" presId="urn:microsoft.com/office/officeart/2008/layout/VerticalCurvedList"/>
    <dgm:cxn modelId="{647B9F0D-00DB-4D05-BD45-AFAC4E5423FA}" type="presParOf" srcId="{091008D8-E216-4771-9A75-D6B76FB2F3BB}" destId="{27394955-5DD8-4DEE-88E0-3D7D84547B3D}" srcOrd="2" destOrd="0" presId="urn:microsoft.com/office/officeart/2008/layout/VerticalCurvedList"/>
    <dgm:cxn modelId="{C4EB3D4B-D311-4C12-AD88-EB3DB959A4B7}" type="presParOf" srcId="{091008D8-E216-4771-9A75-D6B76FB2F3BB}" destId="{14EDB279-1A52-42BD-B5BC-AB336C9C0CD0}" srcOrd="3" destOrd="0" presId="urn:microsoft.com/office/officeart/2008/layout/VerticalCurvedList"/>
    <dgm:cxn modelId="{564D9030-0518-49B2-8BFD-8DC65302B96C}" type="presParOf" srcId="{924E7660-4C27-40ED-B3E1-196D22B6614D}" destId="{5011D2FD-374E-4838-864B-188940447F7B}" srcOrd="1" destOrd="0" presId="urn:microsoft.com/office/officeart/2008/layout/VerticalCurvedList"/>
    <dgm:cxn modelId="{7F918D1C-49C5-468C-8B6E-2E00BBF11418}" type="presParOf" srcId="{924E7660-4C27-40ED-B3E1-196D22B6614D}" destId="{ECE9CDBA-13D1-41E3-A513-B2AE28AC5BAF}" srcOrd="2" destOrd="0" presId="urn:microsoft.com/office/officeart/2008/layout/VerticalCurvedList"/>
    <dgm:cxn modelId="{E6948AE1-6668-426A-98AA-300B762B9114}" type="presParOf" srcId="{ECE9CDBA-13D1-41E3-A513-B2AE28AC5BAF}" destId="{E9463B42-76E6-41DF-91FD-D1BCA9F6B94C}" srcOrd="0" destOrd="0" presId="urn:microsoft.com/office/officeart/2008/layout/VerticalCurvedList"/>
    <dgm:cxn modelId="{78BF6847-85E7-490E-BBF2-28D33BA3E9BB}" type="presParOf" srcId="{924E7660-4C27-40ED-B3E1-196D22B6614D}" destId="{54BB907C-C8B8-46A7-9DF9-BEB9485712D1}" srcOrd="3" destOrd="0" presId="urn:microsoft.com/office/officeart/2008/layout/VerticalCurvedList"/>
    <dgm:cxn modelId="{A39C25B3-09FE-45F5-842F-3AB32C7ABFFC}" type="presParOf" srcId="{924E7660-4C27-40ED-B3E1-196D22B6614D}" destId="{89072DA7-3F9B-4A0A-A1A6-1FB45E55EB23}" srcOrd="4" destOrd="0" presId="urn:microsoft.com/office/officeart/2008/layout/VerticalCurvedList"/>
    <dgm:cxn modelId="{642B62EE-7E6C-4E54-976B-0DCF42DE697F}" type="presParOf" srcId="{89072DA7-3F9B-4A0A-A1A6-1FB45E55EB23}" destId="{469B4D5A-AA5D-4C19-8834-2EF36A32F066}" srcOrd="0" destOrd="0" presId="urn:microsoft.com/office/officeart/2008/layout/VerticalCurvedList"/>
    <dgm:cxn modelId="{34296218-E6E6-49D5-AEF0-08167BEA5169}" type="presParOf" srcId="{924E7660-4C27-40ED-B3E1-196D22B6614D}" destId="{0BC6A4BA-6967-4592-B604-61EB534396ED}" srcOrd="5" destOrd="0" presId="urn:microsoft.com/office/officeart/2008/layout/VerticalCurvedList"/>
    <dgm:cxn modelId="{6A59A04A-B0A2-4F11-986F-FE6CAEFAFD82}" type="presParOf" srcId="{924E7660-4C27-40ED-B3E1-196D22B6614D}" destId="{D1DD86E0-B1FA-44E8-9863-3B800447A916}" srcOrd="6" destOrd="0" presId="urn:microsoft.com/office/officeart/2008/layout/VerticalCurvedList"/>
    <dgm:cxn modelId="{B4150125-B78C-4D1C-A6D8-D416AF5B8EE8}" type="presParOf" srcId="{D1DD86E0-B1FA-44E8-9863-3B800447A916}" destId="{E10017BF-70A4-4FE4-AB86-B1D09704C11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1F137-2A0E-4E65-9417-C769541D5867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1D2FD-374E-4838-864B-188940447F7B}">
      <dsp:nvSpPr>
        <dsp:cNvPr id="0" name=""/>
        <dsp:cNvSpPr/>
      </dsp:nvSpPr>
      <dsp:spPr>
        <a:xfrm>
          <a:off x="564979" y="406400"/>
          <a:ext cx="6784825" cy="812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лицензии на перевозку опасных грузов (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Росприроднадзор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979" y="406400"/>
        <a:ext cx="6784825" cy="812800"/>
      </dsp:txXfrm>
    </dsp:sp>
    <dsp:sp modelId="{E9463B42-76E6-41DF-91FD-D1BCA9F6B94C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4BB907C-C8B8-46A7-9DF9-BEB9485712D1}">
      <dsp:nvSpPr>
        <dsp:cNvPr id="0" name=""/>
        <dsp:cNvSpPr/>
      </dsp:nvSpPr>
      <dsp:spPr>
        <a:xfrm>
          <a:off x="860432" y="1625599"/>
          <a:ext cx="6489372" cy="812800"/>
        </a:xfrm>
        <a:prstGeom prst="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договоров на оказание услуг вывоза ЖБО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432" y="1625599"/>
        <a:ext cx="6489372" cy="812800"/>
      </dsp:txXfrm>
    </dsp:sp>
    <dsp:sp modelId="{469B4D5A-AA5D-4C19-8834-2EF36A32F066}">
      <dsp:nvSpPr>
        <dsp:cNvPr id="0" name=""/>
        <dsp:cNvSpPr/>
      </dsp:nvSpPr>
      <dsp:spPr>
        <a:xfrm>
          <a:off x="267058" y="1527566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BC6A4BA-6967-4592-B604-61EB534396ED}">
      <dsp:nvSpPr>
        <dsp:cNvPr id="0" name=""/>
        <dsp:cNvSpPr/>
      </dsp:nvSpPr>
      <dsp:spPr>
        <a:xfrm>
          <a:off x="564979" y="2844800"/>
          <a:ext cx="6784825" cy="812800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договоров на прием и очистку сточных вод КОС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979" y="2844800"/>
        <a:ext cx="6784825" cy="812800"/>
      </dsp:txXfrm>
    </dsp:sp>
    <dsp:sp modelId="{E10017BF-70A4-4FE4-AB86-B1D09704C11E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r">
              <a:defRPr sz="1200"/>
            </a:lvl1pPr>
          </a:lstStyle>
          <a:p>
            <a:fld id="{907EAE1B-2D30-434E-9465-0FB0709D115D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8" tIns="45559" rIns="91118" bIns="455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118" tIns="45559" rIns="91118" bIns="4555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r">
              <a:defRPr sz="1200"/>
            </a:lvl1pPr>
          </a:lstStyle>
          <a:p>
            <a:fld id="{4C53A8A8-AC4E-4125-AC64-3E94CB4F6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1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0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056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xmlns="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9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9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3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06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46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xmlns="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8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39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138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2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3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7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9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4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1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8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B655D9-AD94-4BD6-986E-52FD3B63D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1944216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Контрольно-ревизионная деятельность </a:t>
            </a:r>
            <a:r>
              <a:rPr lang="ru-RU" sz="3200" b="1" dirty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предоставления субсидий на возмещение недополученных доходов исполнителям услуг по вывозу жидких бытовых отходов, образующихся в многоквартирных домах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727" l="9091" r="98485">
                        <a14:foregroundMark x1="35606" y1="24848" x2="35606" y2="24848"/>
                        <a14:foregroundMark x1="25758" y1="40000" x2="25758" y2="40000"/>
                        <a14:foregroundMark x1="62879" y1="34545" x2="62879" y2="34545"/>
                        <a14:foregroundMark x1="57576" y1="33333" x2="57576" y2="33333"/>
                        <a14:foregroundMark x1="54545" y1="32727" x2="54545" y2="32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8903"/>
            <a:ext cx="1168221" cy="1307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4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465" y="113568"/>
            <a:ext cx="7892922" cy="9838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Предоставление  отчетов 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достижении значений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предоставления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субсидии</a:t>
            </a:r>
            <a:endParaRPr lang="ru-RU" sz="24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211960" y="4277304"/>
            <a:ext cx="698106" cy="360040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71944" y="1492604"/>
            <a:ext cx="7003455" cy="195070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Получатель субсидии в срок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 1 апреля финансового года, следующего за отчетным годом, представляет в Агентство отчет о достижении значений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Результата предоставления субсидии, согласно форме, определенной типовой формой соглашения, установленной Министерством финансов Республики Саха (Якутия).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" y="113568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71944" y="3997633"/>
            <a:ext cx="289599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олучатели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субсидий, которым прекращено предоставление субсидии в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текущем финансовом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4080798"/>
            <a:ext cx="2664295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течение 30 календарных дней со дня окончательного перечисления субсидии.</a:t>
            </a:r>
          </a:p>
        </p:txBody>
      </p:sp>
      <p:sp>
        <p:nvSpPr>
          <p:cNvPr id="5" name="AutoShape 2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C:\Users\RO7\AppData\Local\Packages\Microsoft.Windows.Photos_8wekyb3d8bbwe\TempState\ShareServiceTempFolder\images.jpe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86" b="92430" l="8458" r="88557">
                        <a14:foregroundMark x1="33333" y1="77689" x2="33333" y2="77689"/>
                        <a14:foregroundMark x1="58209" y1="28287" x2="58209" y2="28287"/>
                        <a14:foregroundMark x1="55224" y1="28287" x2="55224" y2="28287"/>
                        <a14:foregroundMark x1="51741" y1="30279" x2="51741" y2="30279"/>
                        <a14:foregroundMark x1="51741" y1="30279" x2="51741" y2="30279"/>
                        <a14:foregroundMark x1="56716" y1="28287" x2="64677" y2="27092"/>
                        <a14:foregroundMark x1="63682" y1="21514" x2="73134" y2="36653"/>
                        <a14:foregroundMark x1="48756" y1="66135" x2="47264" y2="86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864" y="3789040"/>
            <a:ext cx="1195069" cy="149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14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6717"/>
            <a:ext cx="7704856" cy="1038028"/>
          </a:xfrm>
        </p:spPr>
        <p:txBody>
          <a:bodyPr>
            <a:normAutofit/>
          </a:bodyPr>
          <a:lstStyle/>
          <a:p>
            <a:pPr algn="ctr" font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порядка и условий предоставления субсидий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7056" y="1556792"/>
            <a:ext cx="828092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дополнительными  требованиями в Порядке субсидирования ЖБО в отличие от субсидий ОКК в ходе проверки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и условий предоставления субсидий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будет проверяться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1021439"/>
              </p:ext>
            </p:extLst>
          </p:nvPr>
        </p:nvGraphicFramePr>
        <p:xfrm>
          <a:off x="977008" y="2387789"/>
          <a:ext cx="74049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Реестр лицензий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41768" y1="22633" x2="41768" y2="22633"/>
                        <a14:foregroundMark x1="26863" y1="22633" x2="79723" y2="1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34999"/>
            <a:ext cx="1272891" cy="95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Реестр лицензий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41768" y1="22633" x2="41768" y2="22633"/>
                        <a14:foregroundMark x1="26863" y1="22633" x2="79723" y2="1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60162"/>
            <a:ext cx="1272891" cy="95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Реестр лицензий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41768" y1="22633" x2="41768" y2="22633"/>
                        <a14:foregroundMark x1="26863" y1="22633" x2="79723" y2="1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5185325"/>
            <a:ext cx="1272891" cy="95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" y="113568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35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361483" y="4138461"/>
            <a:ext cx="2304256" cy="207973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96065" y="140884"/>
            <a:ext cx="7669674" cy="9838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1600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ctr"/>
            <a:r>
              <a:rPr lang="ru-RU" sz="24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 выявляемые нарушения в ходе проверок соблюдения порядка и условий предоставления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субсидии:</a:t>
            </a: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884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Номер слайда 1"/>
          <p:cNvSpPr txBox="1">
            <a:spLocks/>
          </p:cNvSpPr>
          <p:nvPr/>
        </p:nvSpPr>
        <p:spPr>
          <a:xfrm>
            <a:off x="6948264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PT Serif" panose="020A0603040505020204" pitchFamily="18" charset="-52"/>
                <a:ea typeface="PT Serif" panose="020A0603040505020204" pitchFamily="18" charset="-52"/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4578" y="3695714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Принимаемые меры по результатам проверок: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67643" y="4138627"/>
            <a:ext cx="5525045" cy="360155"/>
            <a:chOff x="541318" y="359924"/>
            <a:chExt cx="5209346" cy="720310"/>
          </a:xfrm>
          <a:scene3d>
            <a:camera prst="orthographicFront"/>
            <a:lightRig rig="flat" dir="t"/>
          </a:scene3d>
        </p:grpSpPr>
        <p:sp>
          <p:nvSpPr>
            <p:cNvPr id="10" name="Прямоугольник 9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Приостановка текущего финансирования организации до устранения выявленных нарушений;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67643" y="4606506"/>
            <a:ext cx="5525045" cy="360155"/>
            <a:chOff x="1057471" y="1440044"/>
            <a:chExt cx="4693193" cy="720310"/>
          </a:xfrm>
          <a:scene3d>
            <a:camera prst="orthographicFront"/>
            <a:lightRig rig="flat" dir="t"/>
          </a:scene3d>
        </p:grpSpPr>
        <p:sp>
          <p:nvSpPr>
            <p:cNvPr id="14" name="Прямоугольник 13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Удержание излишне выплаченной субсидии с текущего финансирования</a:t>
              </a:r>
              <a:r>
                <a:rPr lang="ru-RU" sz="1100" b="1" kern="12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1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67643" y="5069002"/>
            <a:ext cx="5525045" cy="288032"/>
            <a:chOff x="1215888" y="2520164"/>
            <a:chExt cx="4534775" cy="720310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 16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Направление требований о возврате излишне выплаченной субсидии;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67643" y="5456257"/>
            <a:ext cx="5525045" cy="360155"/>
            <a:chOff x="1215888" y="2520164"/>
            <a:chExt cx="4534775" cy="720310"/>
          </a:xfrm>
          <a:scene3d>
            <a:camera prst="orthographicFront"/>
            <a:lightRig rig="flat" dir="t"/>
          </a:scene3d>
        </p:grpSpPr>
        <p:sp>
          <p:nvSpPr>
            <p:cNvPr id="20" name="Прямоугольник 19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Учет </a:t>
              </a:r>
              <a:r>
                <a:rPr lang="ru-RU" sz="1200" b="1" dirty="0">
                  <a:latin typeface="Times New Roman" pitchFamily="18" charset="0"/>
                  <a:cs typeface="Times New Roman" pitchFamily="18" charset="0"/>
                </a:rPr>
                <a:t>выявленных обстоятельств по итогам проверок при текущем/плановом начислении </a:t>
              </a: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субсидий;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67643" y="5885682"/>
            <a:ext cx="5525045" cy="441694"/>
            <a:chOff x="523261" y="4552030"/>
            <a:chExt cx="5227402" cy="862394"/>
          </a:xfrm>
          <a:scene3d>
            <a:camera prst="orthographicFront"/>
            <a:lightRig rig="flat" dir="t"/>
          </a:scene3d>
        </p:grpSpPr>
        <p:sp>
          <p:nvSpPr>
            <p:cNvPr id="23" name="Прямоугольник 22"/>
            <p:cNvSpPr/>
            <p:nvPr/>
          </p:nvSpPr>
          <p:spPr>
            <a:xfrm>
              <a:off x="523261" y="4552030"/>
              <a:ext cx="5227402" cy="86239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535262" y="4552030"/>
              <a:ext cx="5209346" cy="86239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Направление материалов в правоохранительные органы, исполнительные органы, У</a:t>
              </a:r>
              <a:r>
                <a:rPr lang="ru-RU" sz="1200" b="1" i="0" kern="1200" dirty="0" smtClean="0">
                  <a:latin typeface="Times New Roman" pitchFamily="18" charset="0"/>
                  <a:cs typeface="Times New Roman" pitchFamily="18" charset="0"/>
                </a:rPr>
                <a:t>правление государственного строительного и жилищного надзора РС(Я).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509641" y="4501748"/>
            <a:ext cx="2021210" cy="423334"/>
            <a:chOff x="352726" y="149681"/>
            <a:chExt cx="2030850" cy="1218510"/>
          </a:xfrm>
          <a:scene3d>
            <a:camera prst="orthographicFront"/>
            <a:lightRig rig="flat" dir="t"/>
          </a:scene3d>
        </p:grpSpPr>
        <p:sp>
          <p:nvSpPr>
            <p:cNvPr id="26" name="Прямоугольник 25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27" name="Прямоугольник 26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Корректировка платы населения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514627" y="5025291"/>
            <a:ext cx="2016224" cy="569464"/>
            <a:chOff x="3593264" y="2708154"/>
            <a:chExt cx="2030850" cy="1764812"/>
          </a:xfrm>
          <a:scene3d>
            <a:camera prst="orthographicFront"/>
            <a:lightRig rig="flat" dir="t"/>
          </a:scene3d>
        </p:grpSpPr>
        <p:sp>
          <p:nvSpPr>
            <p:cNvPr id="29" name="Прямоугольник 28"/>
            <p:cNvSpPr/>
            <p:nvPr/>
          </p:nvSpPr>
          <p:spPr>
            <a:xfrm>
              <a:off x="3593264" y="2708154"/>
              <a:ext cx="2030850" cy="17648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3598844" y="2714761"/>
              <a:ext cx="2019690" cy="1758205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Приведение субсидируемых объемов к фактически поставленным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520167" y="5694469"/>
            <a:ext cx="2016224" cy="370481"/>
            <a:chOff x="-324224" y="2844340"/>
            <a:chExt cx="2707800" cy="1218510"/>
          </a:xfrm>
          <a:scene3d>
            <a:camera prst="orthographicFront"/>
            <a:lightRig rig="flat" dir="t"/>
          </a:scene3d>
        </p:grpSpPr>
        <p:sp>
          <p:nvSpPr>
            <p:cNvPr id="32" name="Прямоугольник 31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Актуализация жилищного фонда РС(Я)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429648" y="4180204"/>
            <a:ext cx="2167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Результат проверок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33232"/>
              </p:ext>
            </p:extLst>
          </p:nvPr>
        </p:nvGraphicFramePr>
        <p:xfrm>
          <a:off x="680327" y="1340769"/>
          <a:ext cx="7985412" cy="219083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69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157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0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Классификатор часто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выявляемых нарушений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подтверждение факта оказания услуг (отсутствующий объект, не предоставленная (оказанная) услуга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Неправомерное применения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льготного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тарифа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(комм. точки, нежилые объекты, хоз. корпусы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Начисление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льготному тарифу за комм.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в расселенных (аварийных) МКД;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Некорректное применение нормативов;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Сопоставление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объемов водоснабжения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вывоза жидких бытовых отходов;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объемов поставленных услуг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(уровень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благоустройства, количества получателей услуг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6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Несвоевременное внесение изменений при подключении/отключении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объектов;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8867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40314"/>
      </p:ext>
    </p:extLst>
  </p:cSld>
  <p:clrMapOvr>
    <a:masterClrMapping/>
  </p:clrMapOvr>
</p:sld>
</file>

<file path=ppt/theme/theme1.xml><?xml version="1.0" encoding="utf-8"?>
<a:theme xmlns:a="http://schemas.openxmlformats.org/drawingml/2006/main" name="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31560</TotalTime>
  <Words>342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6_Тема Office</vt:lpstr>
      <vt:lpstr>8_Тема Office</vt:lpstr>
      <vt:lpstr>Контрольно-ревизионная деятельность предоставления субсидий на возмещение недополученных доходов исполнителям услуг по вывозу жидких бытовых отходов, образующихся в многоквартирных домах</vt:lpstr>
      <vt:lpstr>Предоставление  отчетов о достижении значений результата предоставления субсидии</vt:lpstr>
      <vt:lpstr>Контроль за соблюдением порядка и условий предоставления субсидий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Андреевич Павлов</dc:creator>
  <cp:lastModifiedBy>Никита Витальевич Прокопьев</cp:lastModifiedBy>
  <cp:revision>825</cp:revision>
  <cp:lastPrinted>2023-10-18T05:21:32Z</cp:lastPrinted>
  <dcterms:created xsi:type="dcterms:W3CDTF">2022-04-14T05:44:10Z</dcterms:created>
  <dcterms:modified xsi:type="dcterms:W3CDTF">2024-09-25T02:44:29Z</dcterms:modified>
</cp:coreProperties>
</file>