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8" r:id="rId3"/>
    <p:sldId id="257" r:id="rId4"/>
    <p:sldId id="259" r:id="rId5"/>
    <p:sldId id="260" r:id="rId6"/>
    <p:sldId id="262" r:id="rId7"/>
    <p:sldId id="263" r:id="rId8"/>
    <p:sldId id="264" r:id="rId9"/>
    <p:sldId id="261" r:id="rId10"/>
    <p:sldId id="266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56719E-08E4-42C4-A1D4-22FC63F6D3CA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CA55A-0F78-4DC3-A1FA-8E8C8AA398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617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Если в течение года у организации появляется новый вид услуги, то они могут его заявить только при следующем отборе?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FCA55A-0F78-4DC3-A1FA-8E8C8AA398CA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683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FCA55A-0F78-4DC3-A1FA-8E8C8AA398C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285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om.e-yakutia.ru/as-sp/web/" TargetMode="External"/><Relationship Id="rId2" Type="http://schemas.openxmlformats.org/officeDocument/2006/relationships/hyperlink" Target="http://subsidii-jku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subsidii-jku.ru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om.e-yakutia.ru/as-sp/web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848600" cy="1927225"/>
          </a:xfrm>
        </p:spPr>
        <p:txBody>
          <a:bodyPr/>
          <a:lstStyle/>
          <a:p>
            <a:r>
              <a:rPr lang="ru-RU" sz="3600" dirty="0" smtClean="0"/>
              <a:t>порядок </a:t>
            </a:r>
            <a:r>
              <a:rPr lang="ru-RU" sz="3600" dirty="0"/>
              <a:t>отбора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получателей </a:t>
            </a:r>
            <a:r>
              <a:rPr lang="ru-RU" sz="3600" dirty="0"/>
              <a:t>субсидий и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новые условия </a:t>
            </a:r>
            <a:r>
              <a:rPr lang="ru-RU" sz="3600" dirty="0"/>
              <a:t>возврата субсидий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23214"/>
            <a:ext cx="910009" cy="979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826734" y="5661248"/>
            <a:ext cx="7848600" cy="5590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 cap="all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55576" y="4437112"/>
            <a:ext cx="7848600" cy="19272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 cap="all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dirty="0">
              <a:latin typeface="+mn-lt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76013" y="5144045"/>
            <a:ext cx="8229600" cy="107627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 smtClean="0"/>
          </a:p>
          <a:p>
            <a:r>
              <a:rPr lang="ru-RU" sz="2200" dirty="0" smtClean="0"/>
              <a:t>Начальник правового отдела ГКУ РС(Я) «Агентство субсидий» Емельянова М.Н.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488561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33400"/>
            <a:ext cx="8640960" cy="990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Этапы отбора и заключения соглашения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>
              <a:lnSpc>
                <a:spcPts val="3000"/>
              </a:lnSpc>
              <a:buClr>
                <a:srgbClr val="AD0101"/>
              </a:buClr>
              <a:buNone/>
            </a:pPr>
            <a:r>
              <a:rPr lang="ru-RU" dirty="0" smtClean="0">
                <a:solidFill>
                  <a:srgbClr val="FF0000"/>
                </a:solidFill>
              </a:rPr>
              <a:t>1.</a:t>
            </a:r>
            <a:r>
              <a:rPr lang="ru-RU" dirty="0" smtClean="0"/>
              <a:t> Агентство размещает объявление об отборе получателей субсидий на сайте </a:t>
            </a:r>
            <a:r>
              <a:rPr lang="en-US" dirty="0">
                <a:solidFill>
                  <a:prstClr val="black"/>
                </a:solidFill>
                <a:hlinkClick r:id="rId2"/>
              </a:rPr>
              <a:t>http://subsidii-jku.ru/</a:t>
            </a:r>
            <a:endParaRPr lang="ru-RU" dirty="0">
              <a:solidFill>
                <a:prstClr val="black"/>
              </a:solidFill>
            </a:endParaRPr>
          </a:p>
          <a:p>
            <a:pPr marL="0" indent="0">
              <a:lnSpc>
                <a:spcPts val="3000"/>
              </a:lnSpc>
              <a:buNone/>
            </a:pPr>
            <a:r>
              <a:rPr lang="ru-RU" dirty="0" smtClean="0">
                <a:solidFill>
                  <a:srgbClr val="FF0000"/>
                </a:solidFill>
              </a:rPr>
              <a:t>2.</a:t>
            </a:r>
            <a:r>
              <a:rPr lang="ru-RU" dirty="0" smtClean="0"/>
              <a:t> Участники отбора подают заявки через АСЮЛ </a:t>
            </a:r>
            <a:r>
              <a:rPr lang="en-US" dirty="0">
                <a:solidFill>
                  <a:prstClr val="black"/>
                </a:solidFill>
                <a:hlinkClick r:id="rId3"/>
              </a:rPr>
              <a:t>http://dom.e-yakutia.ru/as-sp/web/</a:t>
            </a:r>
            <a:endParaRPr lang="ru-RU" dirty="0" smtClean="0"/>
          </a:p>
          <a:p>
            <a:pPr marL="0" indent="0">
              <a:lnSpc>
                <a:spcPts val="3000"/>
              </a:lnSpc>
              <a:buNone/>
            </a:pPr>
            <a:r>
              <a:rPr lang="ru-RU" dirty="0" smtClean="0">
                <a:solidFill>
                  <a:srgbClr val="FF0000"/>
                </a:solidFill>
              </a:rPr>
              <a:t>3.</a:t>
            </a:r>
            <a:r>
              <a:rPr lang="ru-RU" dirty="0" smtClean="0"/>
              <a:t> Агентство формирует отборочную комиссию</a:t>
            </a:r>
          </a:p>
          <a:p>
            <a:pPr marL="0" indent="0">
              <a:lnSpc>
                <a:spcPts val="3000"/>
              </a:lnSpc>
              <a:buNone/>
            </a:pPr>
            <a:r>
              <a:rPr lang="ru-RU" dirty="0" smtClean="0">
                <a:solidFill>
                  <a:srgbClr val="FF0000"/>
                </a:solidFill>
              </a:rPr>
              <a:t>4.</a:t>
            </a:r>
            <a:r>
              <a:rPr lang="ru-RU" dirty="0" smtClean="0"/>
              <a:t> Комиссия проводит отбор заявок и издает протокол о результатах отбора</a:t>
            </a:r>
          </a:p>
          <a:p>
            <a:pPr marL="0" indent="0">
              <a:lnSpc>
                <a:spcPts val="3000"/>
              </a:lnSpc>
              <a:buNone/>
            </a:pPr>
            <a:r>
              <a:rPr lang="ru-RU" dirty="0" smtClean="0">
                <a:solidFill>
                  <a:srgbClr val="FF0000"/>
                </a:solidFill>
              </a:rPr>
              <a:t>5.</a:t>
            </a:r>
            <a:r>
              <a:rPr lang="ru-RU" dirty="0" smtClean="0"/>
              <a:t> Результаты отбора размещаются на сайте</a:t>
            </a:r>
          </a:p>
          <a:p>
            <a:pPr marL="0" indent="0">
              <a:lnSpc>
                <a:spcPts val="3000"/>
              </a:lnSpc>
              <a:buNone/>
            </a:pPr>
            <a:r>
              <a:rPr lang="ru-RU" dirty="0" smtClean="0">
                <a:solidFill>
                  <a:srgbClr val="FF0000"/>
                </a:solidFill>
              </a:rPr>
              <a:t>6.</a:t>
            </a:r>
            <a:r>
              <a:rPr lang="ru-RU" dirty="0" smtClean="0"/>
              <a:t> Участникам отбора направляются проекты соглашений через АСЮЛ</a:t>
            </a:r>
          </a:p>
          <a:p>
            <a:pPr marL="0" indent="0">
              <a:lnSpc>
                <a:spcPts val="3000"/>
              </a:lnSpc>
              <a:buNone/>
            </a:pPr>
            <a:r>
              <a:rPr lang="ru-RU" dirty="0" smtClean="0">
                <a:solidFill>
                  <a:srgbClr val="FF0000"/>
                </a:solidFill>
              </a:rPr>
              <a:t>7.</a:t>
            </a:r>
            <a:r>
              <a:rPr lang="ru-RU" dirty="0" smtClean="0"/>
              <a:t> Участники отбора подписывают соглашения</a:t>
            </a:r>
          </a:p>
          <a:p>
            <a:pPr marL="0" indent="0">
              <a:lnSpc>
                <a:spcPts val="3000"/>
              </a:lnSpc>
              <a:buNone/>
            </a:pPr>
            <a:r>
              <a:rPr lang="ru-RU" dirty="0" smtClean="0">
                <a:solidFill>
                  <a:srgbClr val="FF0000"/>
                </a:solidFill>
              </a:rPr>
              <a:t>8.</a:t>
            </a:r>
            <a:r>
              <a:rPr lang="ru-RU" dirty="0" smtClean="0"/>
              <a:t> Агентство подписывает соглашение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7660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Объявление об отборе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В течение года </a:t>
            </a:r>
          </a:p>
          <a:p>
            <a:r>
              <a:rPr lang="ru-RU" dirty="0" smtClean="0"/>
              <a:t>Планируем размещать в декабре предшествующего года </a:t>
            </a:r>
          </a:p>
          <a:p>
            <a:endParaRPr lang="ru-RU" dirty="0"/>
          </a:p>
          <a:p>
            <a:r>
              <a:rPr lang="ru-RU" dirty="0" smtClean="0"/>
              <a:t>Объявление размещается</a:t>
            </a:r>
          </a:p>
          <a:p>
            <a:pPr marL="0" indent="0">
              <a:buNone/>
            </a:pPr>
            <a:r>
              <a:rPr lang="ru-RU" dirty="0" smtClean="0"/>
              <a:t>  - на сайте Агентства:  </a:t>
            </a:r>
            <a:r>
              <a:rPr lang="en-US" dirty="0">
                <a:hlinkClick r:id="rId2"/>
              </a:rPr>
              <a:t>http://subsidii-jku.ru</a:t>
            </a:r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- на Едином портале «Электронный бюджет»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5130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Обратите внимание в объявлении на: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</a:t>
            </a:r>
            <a:r>
              <a:rPr lang="ru-RU" dirty="0" smtClean="0"/>
              <a:t>ид субсидии на который объявлен отбор (возмещение недополученных доходов или финансовое обеспечение затрат)</a:t>
            </a:r>
          </a:p>
          <a:p>
            <a:pPr marL="0" indent="0">
              <a:lnSpc>
                <a:spcPts val="800"/>
              </a:lnSpc>
              <a:buNone/>
            </a:pPr>
            <a:endParaRPr lang="ru-RU" dirty="0" smtClean="0"/>
          </a:p>
          <a:p>
            <a:r>
              <a:rPr lang="ru-RU" dirty="0" smtClean="0"/>
              <a:t>период подачи заявок</a:t>
            </a:r>
          </a:p>
          <a:p>
            <a:pPr marL="0" indent="0">
              <a:lnSpc>
                <a:spcPts val="800"/>
              </a:lnSpc>
              <a:buNone/>
            </a:pPr>
            <a:endParaRPr lang="ru-RU" dirty="0" smtClean="0"/>
          </a:p>
          <a:p>
            <a:r>
              <a:rPr lang="ru-RU" dirty="0"/>
              <a:t>п</a:t>
            </a:r>
            <a:r>
              <a:rPr lang="ru-RU" dirty="0" smtClean="0"/>
              <a:t>орядок подачи заявок </a:t>
            </a:r>
          </a:p>
          <a:p>
            <a:pPr marL="0" indent="0">
              <a:lnSpc>
                <a:spcPts val="800"/>
              </a:lnSpc>
              <a:buNone/>
            </a:pPr>
            <a:endParaRPr lang="ru-RU" dirty="0" smtClean="0"/>
          </a:p>
          <a:p>
            <a:r>
              <a:rPr lang="ru-RU" dirty="0"/>
              <a:t>с</a:t>
            </a:r>
            <a:r>
              <a:rPr lang="ru-RU" dirty="0" smtClean="0"/>
              <a:t>рок, </a:t>
            </a:r>
            <a:r>
              <a:rPr lang="ru-RU" dirty="0"/>
              <a:t>в течение которого </a:t>
            </a:r>
            <a:r>
              <a:rPr lang="ru-RU" dirty="0" smtClean="0"/>
              <a:t>необходимо </a:t>
            </a:r>
            <a:r>
              <a:rPr lang="ru-RU" dirty="0"/>
              <a:t>подписать соглашение о предоставлении субсидии </a:t>
            </a:r>
            <a:endParaRPr lang="ru-RU" dirty="0" smtClean="0"/>
          </a:p>
          <a:p>
            <a:pPr marL="0" indent="0">
              <a:lnSpc>
                <a:spcPts val="800"/>
              </a:lnSpc>
              <a:buNone/>
            </a:pPr>
            <a:endParaRPr lang="ru-RU" dirty="0" smtClean="0"/>
          </a:p>
          <a:p>
            <a:r>
              <a:rPr lang="ru-RU" dirty="0" smtClean="0"/>
              <a:t>дату </a:t>
            </a:r>
            <a:r>
              <a:rPr lang="ru-RU" dirty="0"/>
              <a:t>размещения результатов отбора на </a:t>
            </a:r>
            <a:r>
              <a:rPr lang="ru-RU" dirty="0" smtClean="0"/>
              <a:t>сайте </a:t>
            </a:r>
            <a:r>
              <a:rPr lang="ru-RU" dirty="0"/>
              <a:t>Агентства</a:t>
            </a:r>
          </a:p>
        </p:txBody>
      </p:sp>
    </p:spTree>
    <p:extLst>
      <p:ext uri="{BB962C8B-B14F-4D97-AF65-F5344CB8AC3E}">
        <p14:creationId xmlns:p14="http://schemas.microsoft.com/office/powerpoint/2010/main" val="2384478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Количество заявок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Участник </a:t>
            </a:r>
            <a:r>
              <a:rPr lang="ru-RU" dirty="0"/>
              <a:t>отбора может подать только </a:t>
            </a:r>
            <a:r>
              <a:rPr lang="ru-RU" dirty="0" smtClean="0"/>
              <a:t>1 </a:t>
            </a:r>
            <a:r>
              <a:rPr lang="ru-RU" dirty="0"/>
              <a:t>заявку на субсидируемый </a:t>
            </a:r>
            <a:r>
              <a:rPr lang="ru-RU" dirty="0" smtClean="0"/>
              <a:t>период</a:t>
            </a:r>
          </a:p>
          <a:p>
            <a:pPr marL="0" indent="0">
              <a:buNone/>
            </a:pPr>
            <a:r>
              <a:rPr lang="ru-RU" dirty="0" smtClean="0"/>
              <a:t> </a:t>
            </a:r>
          </a:p>
          <a:p>
            <a:r>
              <a:rPr lang="ru-RU" dirty="0" smtClean="0"/>
              <a:t>Если </a:t>
            </a:r>
            <a:r>
              <a:rPr lang="ru-RU" dirty="0"/>
              <a:t>участник отбора представил более одной заявки, то к рассмотрению принимается последняя поданная им </a:t>
            </a:r>
            <a:r>
              <a:rPr lang="ru-RU" dirty="0" smtClean="0"/>
              <a:t>заявка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2438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Форма заявки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Заявка подается через АСЮЛ (</a:t>
            </a:r>
            <a:r>
              <a:rPr lang="en-US" dirty="0">
                <a:hlinkClick r:id="rId3"/>
              </a:rPr>
              <a:t>http://dom.e-yakutia.ru/as-sp/web</a:t>
            </a:r>
            <a:r>
              <a:rPr lang="en-US" dirty="0" smtClean="0">
                <a:hlinkClick r:id="rId3"/>
              </a:rPr>
              <a:t>/</a:t>
            </a:r>
            <a:r>
              <a:rPr lang="ru-RU" dirty="0" smtClean="0"/>
              <a:t>) </a:t>
            </a:r>
          </a:p>
          <a:p>
            <a:endParaRPr lang="ru-RU" dirty="0" smtClean="0"/>
          </a:p>
          <a:p>
            <a:r>
              <a:rPr lang="ru-RU" dirty="0" smtClean="0"/>
              <a:t>Загружаются документы по перечню установленному Порядком</a:t>
            </a:r>
          </a:p>
          <a:p>
            <a:endParaRPr lang="ru-RU" dirty="0" smtClean="0"/>
          </a:p>
          <a:p>
            <a:r>
              <a:rPr lang="ru-RU" dirty="0" smtClean="0"/>
              <a:t>Заполняется и подписывается электронно вкладка «Жилой фонд»</a:t>
            </a:r>
          </a:p>
          <a:p>
            <a:endParaRPr lang="ru-RU" dirty="0" smtClean="0"/>
          </a:p>
          <a:p>
            <a:r>
              <a:rPr lang="ru-RU" dirty="0" smtClean="0"/>
              <a:t>Заполняется вкладка «Параметры» (тарифы)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1504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720080"/>
          </a:xfrm>
        </p:spPr>
        <p:txBody>
          <a:bodyPr/>
          <a:lstStyle/>
          <a:p>
            <a:r>
              <a:rPr lang="ru-RU" dirty="0" smtClean="0"/>
              <a:t>Перечень документов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568952" cy="5472608"/>
          </a:xfrm>
        </p:spPr>
        <p:txBody>
          <a:bodyPr>
            <a:noAutofit/>
          </a:bodyPr>
          <a:lstStyle/>
          <a:p>
            <a:pPr marL="0" indent="0">
              <a:lnSpc>
                <a:spcPts val="800"/>
              </a:lnSpc>
              <a:buNone/>
            </a:pPr>
            <a:endParaRPr lang="ru-RU" sz="2000" dirty="0" smtClean="0"/>
          </a:p>
          <a:p>
            <a:r>
              <a:rPr lang="ru-RU" sz="2000" dirty="0" smtClean="0">
                <a:solidFill>
                  <a:srgbClr val="26282F"/>
                </a:solidFill>
                <a:ea typeface="Times New Roman"/>
              </a:rPr>
              <a:t>Тарифные решения</a:t>
            </a:r>
          </a:p>
          <a:p>
            <a:pPr marL="0" indent="0">
              <a:lnSpc>
                <a:spcPts val="800"/>
              </a:lnSpc>
              <a:buNone/>
            </a:pPr>
            <a:endParaRPr lang="ru-RU" sz="2000" dirty="0" smtClean="0">
              <a:solidFill>
                <a:srgbClr val="26282F"/>
              </a:solidFill>
              <a:ea typeface="Times New Roman"/>
            </a:endParaRPr>
          </a:p>
          <a:p>
            <a:r>
              <a:rPr lang="ru-RU" sz="2000" dirty="0" smtClean="0">
                <a:ea typeface="Times New Roman"/>
              </a:rPr>
              <a:t>Банковские реквизиты</a:t>
            </a:r>
          </a:p>
          <a:p>
            <a:pPr marL="0" indent="0">
              <a:lnSpc>
                <a:spcPts val="800"/>
              </a:lnSpc>
              <a:buNone/>
            </a:pPr>
            <a:endParaRPr lang="ru-RU" sz="2000" dirty="0" smtClean="0">
              <a:ea typeface="Times New Roman"/>
            </a:endParaRPr>
          </a:p>
          <a:p>
            <a:r>
              <a:rPr lang="ru-RU" sz="2000" dirty="0">
                <a:solidFill>
                  <a:srgbClr val="26282F"/>
                </a:solidFill>
                <a:ea typeface="Times New Roman"/>
              </a:rPr>
              <a:t>Учредительные </a:t>
            </a:r>
            <a:r>
              <a:rPr lang="ru-RU" sz="2000" dirty="0" smtClean="0">
                <a:solidFill>
                  <a:srgbClr val="26282F"/>
                </a:solidFill>
                <a:ea typeface="Times New Roman"/>
              </a:rPr>
              <a:t>документы </a:t>
            </a:r>
            <a:r>
              <a:rPr lang="ru-RU" sz="2000" dirty="0" err="1" smtClean="0">
                <a:solidFill>
                  <a:srgbClr val="26282F"/>
                </a:solidFill>
                <a:ea typeface="Times New Roman"/>
              </a:rPr>
              <a:t>юрлиц</a:t>
            </a:r>
            <a:r>
              <a:rPr lang="ru-RU" sz="2000" dirty="0" smtClean="0">
                <a:solidFill>
                  <a:srgbClr val="26282F"/>
                </a:solidFill>
                <a:ea typeface="Times New Roman"/>
              </a:rPr>
              <a:t> </a:t>
            </a:r>
          </a:p>
          <a:p>
            <a:pPr marL="0" indent="0">
              <a:lnSpc>
                <a:spcPts val="800"/>
              </a:lnSpc>
              <a:buNone/>
            </a:pPr>
            <a:endParaRPr lang="ru-RU" sz="2000" dirty="0" smtClean="0">
              <a:solidFill>
                <a:srgbClr val="26282F"/>
              </a:solidFill>
              <a:ea typeface="Times New Roman"/>
            </a:endParaRPr>
          </a:p>
          <a:p>
            <a:r>
              <a:rPr lang="ru-RU" sz="2000" dirty="0">
                <a:solidFill>
                  <a:srgbClr val="26282F"/>
                </a:solidFill>
                <a:ea typeface="Times New Roman"/>
              </a:rPr>
              <a:t>Налоговые документы для </a:t>
            </a:r>
            <a:r>
              <a:rPr lang="ru-RU" sz="2000" dirty="0" smtClean="0">
                <a:solidFill>
                  <a:srgbClr val="26282F"/>
                </a:solidFill>
                <a:ea typeface="Times New Roman"/>
              </a:rPr>
              <a:t>ИП </a:t>
            </a:r>
          </a:p>
          <a:p>
            <a:pPr marL="0" indent="0">
              <a:lnSpc>
                <a:spcPts val="800"/>
              </a:lnSpc>
              <a:buNone/>
            </a:pPr>
            <a:endParaRPr lang="ru-RU" sz="2000" dirty="0" smtClean="0">
              <a:solidFill>
                <a:srgbClr val="26282F"/>
              </a:solidFill>
              <a:ea typeface="Times New Roman"/>
            </a:endParaRPr>
          </a:p>
          <a:p>
            <a:r>
              <a:rPr lang="ru-RU" sz="2000" dirty="0">
                <a:ea typeface="Times New Roman"/>
              </a:rPr>
              <a:t>Информация о заключенных </a:t>
            </a:r>
            <a:r>
              <a:rPr lang="ru-RU" sz="2000" dirty="0" smtClean="0">
                <a:ea typeface="Times New Roman"/>
              </a:rPr>
              <a:t>договорах (</a:t>
            </a:r>
            <a:r>
              <a:rPr lang="ru-RU" sz="2000" dirty="0" smtClean="0">
                <a:solidFill>
                  <a:srgbClr val="FF0000"/>
                </a:solidFill>
                <a:ea typeface="Times New Roman"/>
              </a:rPr>
              <a:t>новая форма</a:t>
            </a:r>
            <a:r>
              <a:rPr lang="ru-RU" sz="2000" dirty="0" smtClean="0">
                <a:ea typeface="Times New Roman"/>
              </a:rPr>
              <a:t>)</a:t>
            </a:r>
          </a:p>
          <a:p>
            <a:pPr marL="0" indent="0">
              <a:lnSpc>
                <a:spcPts val="800"/>
              </a:lnSpc>
              <a:buNone/>
            </a:pPr>
            <a:endParaRPr lang="ru-RU" sz="2000" dirty="0" smtClean="0">
              <a:ea typeface="Times New Roman"/>
            </a:endParaRPr>
          </a:p>
          <a:p>
            <a:r>
              <a:rPr lang="ru-RU" sz="2000" dirty="0">
                <a:ea typeface="Times New Roman"/>
                <a:cs typeface="Times New Roman"/>
              </a:rPr>
              <a:t>Соглашение </a:t>
            </a:r>
            <a:r>
              <a:rPr lang="ru-RU" sz="2000" dirty="0" smtClean="0">
                <a:ea typeface="Times New Roman"/>
                <a:cs typeface="Times New Roman"/>
              </a:rPr>
              <a:t>по </a:t>
            </a:r>
            <a:r>
              <a:rPr lang="ru-RU" sz="2000" dirty="0">
                <a:ea typeface="Times New Roman"/>
                <a:cs typeface="Times New Roman"/>
              </a:rPr>
              <a:t>РГИС </a:t>
            </a:r>
            <a:r>
              <a:rPr lang="ru-RU" sz="2000" dirty="0" smtClean="0">
                <a:ea typeface="Times New Roman"/>
                <a:cs typeface="Times New Roman"/>
              </a:rPr>
              <a:t>ЖКХ</a:t>
            </a:r>
          </a:p>
          <a:p>
            <a:pPr marL="0" indent="0">
              <a:lnSpc>
                <a:spcPts val="800"/>
              </a:lnSpc>
              <a:buNone/>
            </a:pPr>
            <a:endParaRPr lang="ru-RU" sz="2000" dirty="0" smtClean="0">
              <a:ea typeface="Times New Roman"/>
              <a:cs typeface="Times New Roman"/>
            </a:endParaRPr>
          </a:p>
          <a:p>
            <a:r>
              <a:rPr lang="ru-RU" sz="2000" dirty="0">
                <a:ea typeface="Times New Roman"/>
              </a:rPr>
              <a:t>Документы, подтверждающие ведение раздельного бухгалтерского учета реализации с отражением объемов коммунальных ресурсов (услуг) в разрезе субсидируемых видов ресурсов (услуг), для участников отбора, обязанных вести бухгалтерский </a:t>
            </a:r>
            <a:r>
              <a:rPr lang="ru-RU" sz="2000" dirty="0" smtClean="0">
                <a:ea typeface="Times New Roman"/>
              </a:rPr>
              <a:t>учет (</a:t>
            </a:r>
            <a:r>
              <a:rPr lang="ru-RU" sz="2000" dirty="0" smtClean="0">
                <a:solidFill>
                  <a:srgbClr val="FF0000"/>
                </a:solidFill>
                <a:ea typeface="Times New Roman"/>
              </a:rPr>
              <a:t>выписка из учетной политики и справка</a:t>
            </a:r>
            <a:r>
              <a:rPr lang="ru-RU" sz="2000" dirty="0" smtClean="0">
                <a:ea typeface="Times New Roman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81468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735360"/>
          </a:xfrm>
        </p:spPr>
        <p:txBody>
          <a:bodyPr/>
          <a:lstStyle/>
          <a:p>
            <a:r>
              <a:rPr lang="ru-RU" dirty="0"/>
              <a:t>Перечень </a:t>
            </a:r>
            <a:r>
              <a:rPr lang="ru-RU" dirty="0" smtClean="0"/>
              <a:t>документов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280248"/>
          </a:xfrm>
        </p:spPr>
        <p:txBody>
          <a:bodyPr>
            <a:normAutofit fontScale="92500" lnSpcReduction="10000"/>
          </a:bodyPr>
          <a:lstStyle/>
          <a:p>
            <a:r>
              <a:rPr lang="ru-RU" sz="2300" dirty="0"/>
              <a:t>Документ, подтверждающий ведение книги учета доходов и расходов, в которой указаны доходы и объемы по субсидируемым видам коммунальных ресурсов (услуг) в разрезе источников, для участников отбора, не обязанных вести бухгалтерский </a:t>
            </a:r>
            <a:r>
              <a:rPr lang="ru-RU" sz="2300" dirty="0" smtClean="0"/>
              <a:t>учет (</a:t>
            </a:r>
            <a:r>
              <a:rPr lang="ru-RU" sz="2300" dirty="0" smtClean="0">
                <a:solidFill>
                  <a:srgbClr val="FF0000"/>
                </a:solidFill>
              </a:rPr>
              <a:t>справка</a:t>
            </a:r>
            <a:r>
              <a:rPr lang="ru-RU" sz="2300" dirty="0" smtClean="0"/>
              <a:t>)</a:t>
            </a:r>
          </a:p>
          <a:p>
            <a:pPr marL="0" indent="0">
              <a:lnSpc>
                <a:spcPts val="800"/>
              </a:lnSpc>
              <a:buNone/>
            </a:pPr>
            <a:endParaRPr lang="ru-RU" sz="2300" dirty="0"/>
          </a:p>
          <a:p>
            <a:r>
              <a:rPr lang="ru-RU" sz="2300" dirty="0"/>
              <a:t>Справка </a:t>
            </a:r>
            <a:r>
              <a:rPr lang="ru-RU" sz="2300" dirty="0" smtClean="0"/>
              <a:t>о </a:t>
            </a:r>
            <a:r>
              <a:rPr lang="ru-RU" sz="2300" dirty="0"/>
              <a:t>том, что участник отбора не является иностранным юридическим </a:t>
            </a:r>
            <a:r>
              <a:rPr lang="ru-RU" sz="2300" dirty="0" smtClean="0"/>
              <a:t>лицом</a:t>
            </a:r>
          </a:p>
          <a:p>
            <a:pPr marL="0" indent="0">
              <a:lnSpc>
                <a:spcPts val="800"/>
              </a:lnSpc>
              <a:buNone/>
            </a:pPr>
            <a:endParaRPr lang="ru-RU" sz="2300" dirty="0"/>
          </a:p>
          <a:p>
            <a:r>
              <a:rPr lang="ru-RU" sz="2300" dirty="0"/>
              <a:t>Справка </a:t>
            </a:r>
            <a:r>
              <a:rPr lang="ru-RU" sz="2300" dirty="0" smtClean="0"/>
              <a:t>о </a:t>
            </a:r>
            <a:r>
              <a:rPr lang="ru-RU" sz="2300" dirty="0"/>
              <a:t>том, что участник отбора не получает средства из </a:t>
            </a:r>
            <a:r>
              <a:rPr lang="ru-RU" sz="2300" dirty="0" smtClean="0"/>
              <a:t>госбюджета РС(Я) </a:t>
            </a:r>
            <a:r>
              <a:rPr lang="ru-RU" sz="2300" dirty="0"/>
              <a:t>на основании иных нормативных, правовых актов </a:t>
            </a:r>
            <a:r>
              <a:rPr lang="ru-RU" sz="2300" dirty="0" smtClean="0"/>
              <a:t>на те же цели</a:t>
            </a:r>
          </a:p>
          <a:p>
            <a:pPr marL="0" indent="0">
              <a:lnSpc>
                <a:spcPts val="800"/>
              </a:lnSpc>
              <a:buNone/>
            </a:pPr>
            <a:endParaRPr lang="ru-RU" sz="2300" dirty="0"/>
          </a:p>
          <a:p>
            <a:r>
              <a:rPr lang="ru-RU" sz="2300" dirty="0"/>
              <a:t>Организации, </a:t>
            </a:r>
            <a:r>
              <a:rPr lang="ru-RU" sz="2300" dirty="0" smtClean="0"/>
              <a:t>подающие заявку на финансовое обеспечение затрат, </a:t>
            </a:r>
            <a:r>
              <a:rPr lang="ru-RU" sz="2300" dirty="0"/>
              <a:t>дополнительно представляют Плановое распределение затрат на финансовое обеспечение затрат в связи с установлением льготных тарифов на коммунальные услуги по видам </a:t>
            </a:r>
            <a:r>
              <a:rPr lang="ru-RU" sz="2300" dirty="0" smtClean="0"/>
              <a:t>расходов</a:t>
            </a:r>
            <a:endParaRPr lang="ru-RU" sz="23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2051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Информация </a:t>
            </a:r>
            <a:r>
              <a:rPr lang="ru-RU" dirty="0"/>
              <a:t>о результатах рассмотрения заявок 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2100" dirty="0" smtClean="0"/>
              <a:t>Размещается на сайте </a:t>
            </a:r>
            <a:r>
              <a:rPr lang="ru-RU" sz="2100" dirty="0"/>
              <a:t>Агентства </a:t>
            </a:r>
            <a:r>
              <a:rPr lang="ru-RU" sz="2100" dirty="0" smtClean="0"/>
              <a:t>в </a:t>
            </a:r>
            <a:r>
              <a:rPr lang="ru-RU" sz="2100" dirty="0"/>
              <a:t>течение 10 рабочих дней с даты рассмотрения заявок, и включает следующие сведения</a:t>
            </a:r>
            <a:r>
              <a:rPr lang="ru-RU" sz="2100" dirty="0" smtClean="0"/>
              <a:t>:</a:t>
            </a:r>
          </a:p>
          <a:p>
            <a:pPr marL="0" indent="0">
              <a:buNone/>
            </a:pPr>
            <a:endParaRPr lang="ru-RU" sz="2100" dirty="0"/>
          </a:p>
          <a:p>
            <a:r>
              <a:rPr lang="ru-RU" sz="2100" dirty="0" smtClean="0"/>
              <a:t>дата</a:t>
            </a:r>
            <a:r>
              <a:rPr lang="ru-RU" sz="2100" dirty="0"/>
              <a:t>, время и место проведения рассмотрения </a:t>
            </a:r>
            <a:r>
              <a:rPr lang="ru-RU" sz="2100" dirty="0" smtClean="0"/>
              <a:t>заявок</a:t>
            </a:r>
            <a:endParaRPr lang="ru-RU" sz="2100" dirty="0"/>
          </a:p>
          <a:p>
            <a:r>
              <a:rPr lang="ru-RU" sz="2100" dirty="0" smtClean="0"/>
              <a:t>информация </a:t>
            </a:r>
            <a:r>
              <a:rPr lang="ru-RU" sz="2100" dirty="0"/>
              <a:t>об участниках отбора, заявки которых были </a:t>
            </a:r>
            <a:r>
              <a:rPr lang="ru-RU" sz="2100" dirty="0" smtClean="0"/>
              <a:t>рассмотрены</a:t>
            </a:r>
            <a:endParaRPr lang="ru-RU" sz="2100" dirty="0"/>
          </a:p>
          <a:p>
            <a:r>
              <a:rPr lang="ru-RU" sz="2100" dirty="0" smtClean="0"/>
              <a:t>информация </a:t>
            </a:r>
            <a:r>
              <a:rPr lang="ru-RU" sz="2100" dirty="0"/>
              <a:t>об участниках отбора, заявки которых были отклонены, с указанием причин их отклонения, в том числе положений объявления о проведении отбора, которым не соответствуют такие </a:t>
            </a:r>
            <a:r>
              <a:rPr lang="ru-RU" sz="2100" dirty="0" smtClean="0"/>
              <a:t>заявки</a:t>
            </a:r>
            <a:endParaRPr lang="ru-RU" sz="2100" dirty="0"/>
          </a:p>
          <a:p>
            <a:r>
              <a:rPr lang="ru-RU" sz="2100" dirty="0" smtClean="0"/>
              <a:t>наименование </a:t>
            </a:r>
            <a:r>
              <a:rPr lang="ru-RU" sz="2100" dirty="0"/>
              <a:t>получателя (получателей) субсидии, с которым заключается соглашение, и размер предоставляемой ему </a:t>
            </a:r>
            <a:r>
              <a:rPr lang="ru-RU" sz="2100" dirty="0" smtClean="0"/>
              <a:t>субсидии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771693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Порядок возврата субсидий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/>
              <a:t>Удержаний с текущего финансирования не будет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Возврат необоснованно полученных субсидий добровольно или по требованию Агентства</a:t>
            </a: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В случае неисполнения требования долг взыскивается в судебном порядке </a:t>
            </a: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Соглашение о реструктуризации долга подписывается если: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 smtClean="0"/>
              <a:t>  взыскание долга может привести к технологическим </a:t>
            </a:r>
            <a:r>
              <a:rPr lang="ru-RU" dirty="0"/>
              <a:t>нарушениям при предоставлении коммунальных </a:t>
            </a:r>
            <a:r>
              <a:rPr lang="ru-RU" dirty="0" smtClean="0"/>
              <a:t>услуг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 </a:t>
            </a:r>
            <a:r>
              <a:rPr lang="ru-RU" dirty="0" smtClean="0"/>
              <a:t>Министерством ЖКХ и Э РС(Я) издан приказ о реструктуризации долга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 smtClean="0"/>
              <a:t> долг выявлен не </a:t>
            </a:r>
            <a:r>
              <a:rPr lang="ru-RU" dirty="0"/>
              <a:t>по результатам проверок органов государственного финансового контроля</a:t>
            </a:r>
          </a:p>
        </p:txBody>
      </p:sp>
    </p:spTree>
    <p:extLst>
      <p:ext uri="{BB962C8B-B14F-4D97-AF65-F5344CB8AC3E}">
        <p14:creationId xmlns:p14="http://schemas.microsoft.com/office/powerpoint/2010/main" val="1439850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51173"/>
            <a:ext cx="8229600" cy="549627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СОХРАНИТЕ</a:t>
            </a:r>
          </a:p>
          <a:p>
            <a:pPr marL="0" indent="0"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dirty="0" smtClean="0"/>
              <a:t>Номер для связи с юристами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8 (924) 760-99-92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Адрес АСЮЛ</a:t>
            </a:r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</a:rPr>
              <a:t>http://dom.e-yakutia.ru/as-sp/web/</a:t>
            </a:r>
            <a:endParaRPr lang="en-US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Сайт Агентства</a:t>
            </a:r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</a:rPr>
              <a:t>http://subsidii-jku.ru/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mn_emelyanova\Desktop\Без назван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210" y="5445224"/>
            <a:ext cx="1116411" cy="111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19164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651</TotalTime>
  <Words>612</Words>
  <Application>Microsoft Office PowerPoint</Application>
  <PresentationFormat>Экран (4:3)</PresentationFormat>
  <Paragraphs>98</Paragraphs>
  <Slides>11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Ясность</vt:lpstr>
      <vt:lpstr>порядок отбора  получателей субсидий и  новые условия возврата субсидий</vt:lpstr>
      <vt:lpstr>Этапы отбора и заключения соглашения</vt:lpstr>
      <vt:lpstr>Объявление об отборе</vt:lpstr>
      <vt:lpstr>Обратите внимание в объявлении на:</vt:lpstr>
      <vt:lpstr>Количество заявок</vt:lpstr>
      <vt:lpstr>Форма заявки</vt:lpstr>
      <vt:lpstr>Перечень документов</vt:lpstr>
      <vt:lpstr>Перечень документов</vt:lpstr>
      <vt:lpstr>Информация о результатах рассмотрения заявок :</vt:lpstr>
      <vt:lpstr>Порядок возврата субсидий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Порядок проведения отбора получателей субсидий</dc:title>
  <dc:creator>Марина Емельянова</dc:creator>
  <cp:lastModifiedBy>Акулина Муксунова</cp:lastModifiedBy>
  <cp:revision>33</cp:revision>
  <dcterms:created xsi:type="dcterms:W3CDTF">2021-05-17T05:37:30Z</dcterms:created>
  <dcterms:modified xsi:type="dcterms:W3CDTF">2021-06-02T03:22:11Z</dcterms:modified>
</cp:coreProperties>
</file>