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16"/>
  </p:notesMasterIdLst>
  <p:sldIdLst>
    <p:sldId id="345" r:id="rId3"/>
    <p:sldId id="410" r:id="rId4"/>
    <p:sldId id="392" r:id="rId5"/>
    <p:sldId id="413" r:id="rId6"/>
    <p:sldId id="395" r:id="rId7"/>
    <p:sldId id="409" r:id="rId8"/>
    <p:sldId id="406" r:id="rId9"/>
    <p:sldId id="414" r:id="rId10"/>
    <p:sldId id="415" r:id="rId11"/>
    <p:sldId id="398" r:id="rId12"/>
    <p:sldId id="401" r:id="rId13"/>
    <p:sldId id="403" r:id="rId14"/>
    <p:sldId id="390" r:id="rId15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Николаева Наталья Дмитриевна" initials="ННД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99CE"/>
    <a:srgbClr val="8BC167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106" autoAdjust="0"/>
  </p:normalViewPr>
  <p:slideViewPr>
    <p:cSldViewPr snapToGrid="0">
      <p:cViewPr>
        <p:scale>
          <a:sx n="123" d="100"/>
          <a:sy n="123" d="100"/>
        </p:scale>
        <p:origin x="-12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3B4D95-2055-4CF7-9B60-D941A93CD90A}" type="datetimeFigureOut">
              <a:rPr lang="ru-RU" smtClean="0"/>
              <a:t>02.06.2021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28E60-D470-48AD-9BC6-3DB7A285A4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639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D198F-BE4C-4F28-8D89-94352108D0F6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44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92B14-0A9F-4A8A-BA8F-075D845F06C4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549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1AAA2-3459-40D3-9E1F-F7D62D623B2F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6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8A265-8EE2-4528-8179-F7C226CBC03C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13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C0FD-9C02-4B2C-B528-3A908FAD1D2C}" type="datetime1">
              <a:rPr lang="ru-RU" smtClean="0"/>
              <a:t>02.06.2021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259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F7FA-82C5-49D0-B4F1-8B0DDC14282F}" type="datetime1">
              <a:rPr lang="ru-RU" smtClean="0"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646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78376-AA24-4603-9067-A4172A9E06D7}" type="datetime1">
              <a:rPr lang="ru-RU" smtClean="0"/>
              <a:t>02.06.2021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085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914DF-2FCB-4B6C-AC5A-BE99C0449EE8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203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4143-38CA-4CC5-8D1D-6315752AA331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92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2749A-CD6F-4747-A975-A312479432BE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410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DC57-00FB-4EF9-9A3A-DBA899786E33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431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6D35-5349-4D46-AD48-0FBF664745A1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479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A608-86B0-4F64-8AC3-9C2B74640285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760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08B70-AF9A-4A2F-92D3-BE26F988FC71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039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F4378-FF36-4847-8404-E31EA38C0488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150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6222-8014-42E6-9947-7EDD9EB5D64B}" type="datetime1">
              <a:rPr lang="ru-RU" smtClean="0"/>
              <a:t>02.06.2021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689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288C9-6035-497C-A202-FFE3992ECF41}" type="datetime1">
              <a:rPr lang="ru-RU" smtClean="0"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5424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224FC-D039-4987-9F4A-925D1D235C25}" type="datetime1">
              <a:rPr lang="ru-RU" smtClean="0"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7203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7F072-CA84-434C-8915-09DF1876C4EB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3492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34B91-2F63-401D-A8D9-868F32963836}" type="datetime1">
              <a:rPr lang="ru-RU" smtClean="0"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539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A09AF-338E-4D04-89F1-D15650935E58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2951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8E303-0FCA-402A-A45A-38D203C1B058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30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E21B5-1D57-41F6-BC8B-5E63E699FD5E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E53CA-B479-4DAA-8241-32E6C3C9E2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08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3682C-7CE2-4088-A9C9-8F34BA21A72E}" type="datetime1">
              <a:rPr lang="ru-RU" smtClean="0"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9B958-E4A0-4E7B-B2F0-D4280D06E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916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97214" y="1873627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1464535" y="1916832"/>
            <a:ext cx="6607121" cy="257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ctr">
              <a:defRPr sz="16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cs typeface="Aharoni" panose="02010803020104030203" pitchFamily="2" charset="-79"/>
              </a:defRPr>
            </a:lvl1pPr>
            <a:lvl2pPr marL="742950" indent="-285750">
              <a:defRPr>
                <a:latin typeface="Arial" panose="020B0604020202020204" pitchFamily="34" charset="0"/>
              </a:defRPr>
            </a:lvl2pPr>
            <a:lvl3pPr marL="1143000" indent="-228600">
              <a:defRPr>
                <a:latin typeface="Arial" panose="020B0604020202020204" pitchFamily="34" charset="0"/>
              </a:defRPr>
            </a:lvl3pPr>
            <a:lvl4pPr marL="1600200" indent="-228600">
              <a:defRPr>
                <a:latin typeface="Arial" panose="020B0604020202020204" pitchFamily="34" charset="0"/>
              </a:defRPr>
            </a:lvl4pPr>
            <a:lvl5pPr marL="2057400" indent="-228600">
              <a:defRPr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9pPr>
          </a:lstStyle>
          <a:p>
            <a:r>
              <a:rPr lang="ru-RU" altLang="ru-RU" sz="4000" dirty="0"/>
              <a:t>«О новых подходах к субсидированию организаций коммунального комплекса»</a:t>
            </a:r>
            <a:endParaRPr lang="ru-RU" altLang="ru-RU" sz="4000" dirty="0" smtClean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7211" y="4539851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3639531" y="6415998"/>
            <a:ext cx="1688928" cy="421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5715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г. Якутск 2020 года</a:t>
            </a:r>
            <a:endParaRPr lang="ru-RU" sz="120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07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Скругленный прямоугольник 32"/>
          <p:cNvSpPr/>
          <p:nvPr/>
        </p:nvSpPr>
        <p:spPr>
          <a:xfrm>
            <a:off x="4421360" y="998706"/>
            <a:ext cx="3980069" cy="715661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55487" y="1005074"/>
            <a:ext cx="3801124" cy="715661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5" y="1826594"/>
            <a:ext cx="1966773" cy="13989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640" y="1826593"/>
            <a:ext cx="1966773" cy="13899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Прямая со стрелкой 5"/>
          <p:cNvCxnSpPr>
            <a:stCxn id="1026" idx="2"/>
          </p:cNvCxnSpPr>
          <p:nvPr/>
        </p:nvCxnSpPr>
        <p:spPr>
          <a:xfrm flipH="1">
            <a:off x="1757771" y="3225565"/>
            <a:ext cx="1" cy="79428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91079" y="1089086"/>
            <a:ext cx="3699163" cy="5200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Ранее действующий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30529" y="1072579"/>
            <a:ext cx="3761729" cy="5965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Порядок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99681" y="4016738"/>
            <a:ext cx="2381625" cy="211101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Загрузка сведений о начисленной плате за оказанные КР(У):</a:t>
            </a: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лицевым счетам </a:t>
            </a:r>
            <a:r>
              <a:rPr lang="ru-RU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РГИС, </a:t>
            </a:r>
          </a:p>
          <a:p>
            <a:pPr algn="ctr"/>
            <a:endParaRPr lang="ru-RU" sz="12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РГИС в АСЮЛ </a:t>
            </a:r>
            <a:r>
              <a:rPr lang="ru-RU" sz="12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подомно</a:t>
            </a:r>
            <a:r>
              <a:rPr lang="ru-RU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909977" y="3440345"/>
            <a:ext cx="1122419" cy="66680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Прямой договор с РСО, НСУ</a:t>
            </a:r>
            <a:endParaRPr lang="ru-RU" sz="1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42457" y="4464424"/>
            <a:ext cx="2944422" cy="16633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Ежемесячная загрузка сведений в РГИС и АСЮЛ </a:t>
            </a:r>
            <a:r>
              <a:rPr lang="ru-RU" sz="105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05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ПП РФ №124 от 14.02.2012г. )</a:t>
            </a:r>
          </a:p>
          <a:p>
            <a:pPr algn="ctr"/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171450" indent="-171450">
              <a:buFontTx/>
              <a:buChar char="-"/>
            </a:pPr>
            <a:r>
              <a:rPr lang="ru-RU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ОДПУ по виду услуг -  </a:t>
            </a:r>
            <a:r>
              <a:rPr lang="ru-RU" sz="105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подомно</a:t>
            </a:r>
            <a:r>
              <a:rPr lang="ru-RU" sz="105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ОДПУ, </a:t>
            </a:r>
            <a:r>
              <a:rPr lang="ru-RU" sz="105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СОИ </a:t>
            </a:r>
            <a:endParaRPr lang="ru-RU" sz="105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Tx/>
              <a:buChar char="-"/>
            </a:pPr>
            <a:endParaRPr lang="ru-RU" sz="105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Tx/>
              <a:buChar char="-"/>
            </a:pPr>
            <a:r>
              <a:rPr lang="ru-RU" sz="10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ОДПУ – </a:t>
            </a:r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объемы фактически поставленных РСО        УК/ТСЖ ресурсов (норматив), </a:t>
            </a:r>
            <a:r>
              <a:rPr lang="ru-RU" sz="105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подомно</a:t>
            </a:r>
            <a:r>
              <a:rPr lang="ru-RU" sz="105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 СОИ </a:t>
            </a:r>
          </a:p>
          <a:p>
            <a:r>
              <a:rPr lang="ru-RU" sz="105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5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105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206239" y="3448349"/>
            <a:ext cx="1208977" cy="68678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Договора с УК/ТСЖ</a:t>
            </a:r>
            <a:endParaRPr lang="ru-RU" sz="1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6189816" y="3225565"/>
            <a:ext cx="720161" cy="2271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5415216" y="3216563"/>
            <a:ext cx="571663" cy="2361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7380436" y="4115156"/>
            <a:ext cx="0" cy="3492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6109943" y="4464424"/>
            <a:ext cx="2817926" cy="166332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изменений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>
            <a:off x="4801449" y="4135133"/>
            <a:ext cx="9278" cy="3292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1125913" y="0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ru-RU" sz="20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Новые подходы:</a:t>
            </a:r>
          </a:p>
          <a:p>
            <a:pPr defTabSz="457200"/>
            <a:r>
              <a:rPr lang="ru-RU" sz="20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Загрузка сведений об оказанных услугах (ресурсах) для расчета субсидии</a:t>
            </a:r>
          </a:p>
        </p:txBody>
      </p:sp>
      <p:pic>
        <p:nvPicPr>
          <p:cNvPr id="30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Прямая соединительная линия 34"/>
          <p:cNvCxnSpPr/>
          <p:nvPr/>
        </p:nvCxnSpPr>
        <p:spPr>
          <a:xfrm>
            <a:off x="163716" y="920268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2</a:t>
            </a:fld>
            <a:endParaRPr lang="en-US" dirty="0"/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4459319" y="5621780"/>
            <a:ext cx="15680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499681" y="6218457"/>
            <a:ext cx="8428188" cy="440432"/>
          </a:xfrm>
          <a:prstGeom prst="rect">
            <a:avLst/>
          </a:prstGeom>
          <a:noFill/>
          <a:ln w="19050">
            <a:solidFill>
              <a:srgbClr val="00B050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Эффект – снижение расходов регионального бюджета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34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61" y="1072390"/>
            <a:ext cx="2092483" cy="2723720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53191" y="3918856"/>
            <a:ext cx="3804509" cy="279498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ПОРЯДОК:</a:t>
            </a: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spcBef>
                <a:spcPts val="600"/>
              </a:spcBef>
              <a:buFont typeface="+mj-lt"/>
              <a:buAutoNum type="arabicPeriod"/>
            </a:pPr>
            <a:r>
              <a:rPr lang="ru-RU" sz="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Агентство формирует отчет 5.4. «Поадресный расчет по услугам» и направляет отчет в личные кабинеты получателей через АСЮЛ для проверки;</a:t>
            </a:r>
          </a:p>
          <a:p>
            <a:pPr marL="228600" lvl="0" indent="-228600">
              <a:spcBef>
                <a:spcPts val="600"/>
              </a:spcBef>
              <a:buFont typeface="+mj-lt"/>
              <a:buAutoNum type="arabicPeriod"/>
            </a:pPr>
            <a:r>
              <a:rPr lang="ru-RU" sz="1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После проверки отчета 5.4. Получатели субсидий подтверждают электронной подписью </a:t>
            </a:r>
            <a:r>
              <a:rPr lang="ru-RU" sz="1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сводные</a:t>
            </a:r>
            <a:r>
              <a:rPr lang="ru-RU" sz="1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параметры по форме «Сведения о загруженных данных» в АСЮЛ;</a:t>
            </a:r>
            <a:endParaRPr lang="ru-RU" sz="105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endParaRPr lang="ru-RU" sz="1200" dirty="0" smtClean="0">
              <a:latin typeface="Times New Roman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Акты приёмки, согласованные РСО с УК и ТСЖ, будут необходимы при проверках ревизионным отделом.</a:t>
            </a:r>
            <a:endParaRPr lang="ru-RU" sz="105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53191" y="1084995"/>
            <a:ext cx="3790955" cy="271111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ДЕЙСТВУЮЩИЙ ПОРЯДОК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28600" indent="-228600">
              <a:spcBef>
                <a:spcPts val="600"/>
              </a:spcBef>
              <a:buFont typeface="+mj-lt"/>
              <a:buAutoNum type="arabicPeriod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из «Интеграционной подсистемы» подтверждаются </a:t>
            </a:r>
            <a:r>
              <a:rPr lang="ru-RU" sz="1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Актами о фактически начисленной плате льготной категории потребителей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за оказанные КР(У), ежемесячно (квартально);</a:t>
            </a:r>
          </a:p>
          <a:p>
            <a:pPr marL="228600" indent="-228600">
              <a:spcBef>
                <a:spcPts val="600"/>
              </a:spcBef>
              <a:buFont typeface="+mj-lt"/>
              <a:buAutoNum type="arabicPeriod"/>
            </a:pPr>
            <a:r>
              <a:rPr lang="ru-RU" sz="1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Агентство </a:t>
            </a:r>
            <a:r>
              <a:rPr lang="ru-RU" sz="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формирует отчет 5.4. «Поадресный расчет по услугам» и направляет </a:t>
            </a:r>
            <a:r>
              <a:rPr lang="ru-RU" sz="1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отчет в личные кабинеты получателей через АСЮЛ для проверки;</a:t>
            </a:r>
          </a:p>
          <a:p>
            <a:pPr marL="228600" lvl="0" indent="-228600">
              <a:spcBef>
                <a:spcPts val="600"/>
              </a:spcBef>
              <a:buFont typeface="+mj-lt"/>
              <a:buAutoNum type="arabicPeriod"/>
            </a:pPr>
            <a:r>
              <a:rPr lang="ru-RU" sz="1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После проверки отчета 5.4. Получатели </a:t>
            </a:r>
            <a:r>
              <a:rPr lang="ru-RU" sz="1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субсидий подтверждают электронной подписью </a:t>
            </a:r>
            <a:r>
              <a:rPr lang="ru-RU" sz="12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сводные</a:t>
            </a:r>
            <a:r>
              <a:rPr lang="ru-RU" sz="1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параметры по форме «Сведения о загруженных данных» в АСЮЛ;</a:t>
            </a:r>
            <a:endParaRPr lang="ru-RU" sz="105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228600" indent="-228600" algn="ctr">
              <a:buAutoNum type="arabicParenR"/>
            </a:pP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25913" y="94889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Новые подходы:</a:t>
            </a:r>
          </a:p>
          <a:p>
            <a:pPr defTabSz="457200"/>
            <a:r>
              <a:rPr lang="ru-RU" sz="24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Акты о начислении платы за оказанные услуги </a:t>
            </a:r>
          </a:p>
        </p:txBody>
      </p:sp>
      <p:pic>
        <p:nvPicPr>
          <p:cNvPr id="11" name="Picture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163716" y="920268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61" y="3918856"/>
            <a:ext cx="2092483" cy="2794981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Стрелка вправо 17"/>
          <p:cNvSpPr/>
          <p:nvPr/>
        </p:nvSpPr>
        <p:spPr>
          <a:xfrm>
            <a:off x="4807638" y="2090079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2288614" y="4935778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97212" y="4157062"/>
            <a:ext cx="2238508" cy="18672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97212" y="4049486"/>
            <a:ext cx="2238508" cy="18749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Стрелка вправо 15"/>
          <p:cNvSpPr/>
          <p:nvPr/>
        </p:nvSpPr>
        <p:spPr>
          <a:xfrm>
            <a:off x="4795797" y="4935778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2288614" y="2090079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Y:\Соглашения 2021\11. Семинары\Сведения о загруженных данных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25" y="1084996"/>
            <a:ext cx="2072907" cy="2711114"/>
          </a:xfrm>
          <a:prstGeom prst="rect">
            <a:avLst/>
          </a:prstGeom>
          <a:noFill/>
          <a:ln>
            <a:solidFill>
              <a:srgbClr val="5E99C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Y:\Соглашения 2021\11. Семинары\Сведения о загруженных данных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25" y="3918854"/>
            <a:ext cx="2072907" cy="2794981"/>
          </a:xfrm>
          <a:prstGeom prst="rect">
            <a:avLst/>
          </a:prstGeom>
          <a:noFill/>
          <a:ln>
            <a:solidFill>
              <a:srgbClr val="5E99C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33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80007" y="1290915"/>
            <a:ext cx="4647066" cy="48947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ПОРЯДОК: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Организации подтверждают электронной подписью «Сведения о загруженных данных» в АСЮЛ. (параметры (Объем, доход) загружаются в разрезе:</a:t>
            </a:r>
          </a:p>
          <a:p>
            <a:pPr marL="628650" indent="-171450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УК, ТСЖ и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т.п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(с ОДПУ, без ОДПУ);</a:t>
            </a:r>
          </a:p>
          <a:p>
            <a:pPr marL="628650" indent="-171450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Прямые договора (с ОДПУ, без ОДУ, ОДН).</a:t>
            </a: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Акты приёмки, согласованные РСО с УК и ТСЖ, будут необходимы при проверках ревизионным отделом.</a:t>
            </a:r>
            <a:endParaRPr lang="ru-RU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/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25913" y="169618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Новые подходы:</a:t>
            </a:r>
          </a:p>
          <a:p>
            <a:pPr defTabSz="457200"/>
            <a:r>
              <a:rPr lang="ru-RU" sz="24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Изменение формы загруженных Сведений</a:t>
            </a:r>
          </a:p>
        </p:txBody>
      </p:sp>
      <p:pic>
        <p:nvPicPr>
          <p:cNvPr id="11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163716" y="920268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3798982" y="3411989"/>
            <a:ext cx="399011" cy="5045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 descr="Y:\Соглашения 2021\11. Семинары\Сведения о загруженных данны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07" y="1290913"/>
            <a:ext cx="3208477" cy="4894733"/>
          </a:xfrm>
          <a:prstGeom prst="rect">
            <a:avLst/>
          </a:prstGeom>
          <a:noFill/>
          <a:ln>
            <a:solidFill>
              <a:srgbClr val="5E99CE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96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6364" y="24728"/>
            <a:ext cx="7490436" cy="797463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Прочие изменения </a:t>
            </a:r>
            <a:r>
              <a:rPr lang="ru-RU" sz="28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условий </a:t>
            </a:r>
            <a:r>
              <a:rPr lang="ru-RU" sz="28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предоставления </a:t>
            </a:r>
            <a:r>
              <a:rPr lang="ru-RU" sz="28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субсидий по Новому Порядку</a:t>
            </a:r>
            <a:endParaRPr lang="ru-RU" sz="28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ea typeface="+mn-ea"/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6366" y="1207821"/>
            <a:ext cx="2808311" cy="39307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4001" y="2816451"/>
            <a:ext cx="4215866" cy="93846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/>
            <a:r>
              <a:rPr lang="ru-RU" sz="1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В случае увеличения жилого фонда в отчетном периоде, дополнительное соглашение заключается по загруженным сведениям за январь-июнь текущего года и (или) после загрузки Сведений за весь отчетный период.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644001" y="3852142"/>
            <a:ext cx="4215866" cy="40057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Если дома содержатся в </a:t>
            </a:r>
            <a:r>
              <a:rPr lang="ru-RU" sz="1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ФИАС, то необходимо загружать дома с соответствующим ФИАС сведением об адресах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644011" y="5105485"/>
            <a:ext cx="4215866" cy="7771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не рассчитывается по дому при наличии в выгруженных в РГИС ЖКХ сведениях, содержащих ошибки, препятствующих расчету субсидий и/или нарушающих условия/требования действующего Порядка.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04668" y="4365949"/>
            <a:ext cx="3709900" cy="46805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Отчеты сдаются в срок до 1 августа </a:t>
            </a:r>
            <a:r>
              <a:rPr lang="ru-RU" sz="1200" dirty="0" smtClean="0">
                <a:latin typeface="Times New Roman CYR"/>
                <a:ea typeface="Times New Roman"/>
              </a:rPr>
              <a:t>финансового </a:t>
            </a:r>
            <a:r>
              <a:rPr lang="ru-RU" sz="1200" dirty="0">
                <a:latin typeface="Times New Roman CYR"/>
                <a:ea typeface="Times New Roman"/>
              </a:rPr>
              <a:t>года, следующего за отчетным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44004" y="4374650"/>
            <a:ext cx="4215866" cy="46805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Отчеты сдаются в срок до 1 апреля </a:t>
            </a:r>
            <a:r>
              <a:rPr lang="ru-RU" sz="1200" dirty="0" smtClean="0">
                <a:latin typeface="Times New Roman CYR"/>
                <a:ea typeface="Times New Roman"/>
              </a:rPr>
              <a:t>финансового </a:t>
            </a:r>
            <a:r>
              <a:rPr lang="ru-RU" sz="1200" dirty="0">
                <a:latin typeface="Times New Roman CYR"/>
                <a:ea typeface="Times New Roman"/>
              </a:rPr>
              <a:t>года, следующего за отчетным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4230413" y="4509964"/>
            <a:ext cx="288032" cy="1800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4" y="24729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66504" y="889599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80853" y="974163"/>
            <a:ext cx="3357529" cy="422452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Действующий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006659" y="974163"/>
            <a:ext cx="3357529" cy="430197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Порядка</a:t>
            </a:r>
          </a:p>
        </p:txBody>
      </p:sp>
      <p:sp>
        <p:nvSpPr>
          <p:cNvPr id="26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0179" y="2999065"/>
            <a:ext cx="3709900" cy="57323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увеличения жилого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фонда в отчетном периоде, дополнительное соглашение заключается в текущем финансовом году.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>
            <a:off x="4225464" y="3195672"/>
            <a:ext cx="288032" cy="1800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4644011" y="1964530"/>
            <a:ext cx="4215862" cy="74333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indent="457200" algn="just">
              <a:spcAft>
                <a:spcPts val="0"/>
              </a:spcAft>
            </a:pPr>
            <a:r>
              <a:rPr 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 начислению берутся те адреса </a:t>
            </a:r>
            <a:r>
              <a:rPr lang="ru-RU" sz="1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частного </a:t>
            </a:r>
            <a:r>
              <a:rPr 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сектора, </a:t>
            </a:r>
            <a:r>
              <a:rPr lang="ru-RU" sz="1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учтены в тарифных решениях при регулировании услуги </a:t>
            </a:r>
            <a:r>
              <a:rPr 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вывозной канализации</a:t>
            </a:r>
            <a:endParaRPr lang="ru-RU" sz="1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44011" y="1447972"/>
            <a:ext cx="4215866" cy="46805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«ОТБОР»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30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8680" y="91785"/>
            <a:ext cx="7490436" cy="73075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Изменения причин </a:t>
            </a:r>
            <a:r>
              <a:rPr lang="ru-RU" sz="24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предоставления </a:t>
            </a:r>
            <a:r>
              <a:rPr lang="ru-RU" sz="24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субсидий при заключении дополнительных соглашений</a:t>
            </a:r>
            <a:endParaRPr lang="ru-RU" sz="24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0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4" y="24729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66504" y="889599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nv_prokopev\Downloads\Соглашение (причины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7" y="935703"/>
            <a:ext cx="8889641" cy="592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320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7</a:t>
            </a:fld>
            <a:endParaRPr lang="ru-RU"/>
          </a:p>
        </p:txBody>
      </p:sp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25913" y="273973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u-RU" sz="32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Изменения в подаче заявлений на сверхплановую субсидию</a:t>
            </a:r>
            <a:endParaRPr lang="ru-RU" sz="32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cs typeface="Aharoni" panose="02010803020104030203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8187" y="2532497"/>
            <a:ext cx="4182795" cy="24973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подтверждения АС</a:t>
            </a:r>
            <a:endParaRPr lang="ru-RU" b="1" u="sng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25 сентября </a:t>
            </a:r>
            <a:r>
              <a:rPr lang="ru-RU" sz="16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т.г</a:t>
            </a:r>
            <a:r>
              <a:rPr lang="ru-RU" sz="1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– письменное заявление в АС о включении в план проверок</a:t>
            </a:r>
            <a:endParaRPr lang="ru-RU" sz="16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18104" y="2524750"/>
            <a:ext cx="4426003" cy="25018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b="1" u="sng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подтверждении</a:t>
            </a:r>
            <a:endParaRPr lang="ru-RU" b="1" u="sng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МинФин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Сч.Палата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– заявление не требуется;</a:t>
            </a:r>
          </a:p>
          <a:p>
            <a:pPr algn="just"/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При </a:t>
            </a:r>
            <a:r>
              <a:rPr lang="ru-RU" sz="14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подтвеждении</a:t>
            </a:r>
            <a:r>
              <a:rPr lang="ru-RU" sz="1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АС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Наличие ЛБО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Доп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/заявление в АСЮЛ;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Доп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/соглашение в течении 25 раб. дней</a:t>
            </a:r>
            <a:endParaRPr lang="ru-RU" sz="1400" dirty="0" smtClean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0122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8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02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05829" y="1095184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028701" y="135142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ru-RU" sz="2800" b="1" dirty="0" smtClean="0">
                <a:solidFill>
                  <a:srgbClr val="4F81B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План-график на финансовое обеспечение (Приложение 1.1.)</a:t>
            </a:r>
            <a:endParaRPr lang="ru-RU" sz="2800" b="1" dirty="0">
              <a:solidFill>
                <a:srgbClr val="4F81BD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903339"/>
              </p:ext>
            </p:extLst>
          </p:nvPr>
        </p:nvGraphicFramePr>
        <p:xfrm>
          <a:off x="105826" y="1252500"/>
          <a:ext cx="8893986" cy="5455664"/>
        </p:xfrm>
        <a:graphic>
          <a:graphicData uri="http://schemas.openxmlformats.org/drawingml/2006/table">
            <a:tbl>
              <a:tblPr/>
              <a:tblGrid>
                <a:gridCol w="1599329"/>
                <a:gridCol w="563123"/>
                <a:gridCol w="561598"/>
                <a:gridCol w="561598"/>
                <a:gridCol w="563123"/>
                <a:gridCol w="563123"/>
                <a:gridCol w="563123"/>
                <a:gridCol w="628744"/>
                <a:gridCol w="640953"/>
                <a:gridCol w="640953"/>
                <a:gridCol w="640953"/>
                <a:gridCol w="683683"/>
                <a:gridCol w="683683"/>
              </a:tblGrid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947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Приложение </a:t>
                      </a:r>
                      <a:r>
                        <a:rPr lang="en-US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N 1.1__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  Соглашению №_______ от___________ 20_______ г.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8845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План-график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8845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перечисления Субсидии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6846">
                <a:tc gridSpan="5">
                  <a:txBody>
                    <a:bodyPr/>
                    <a:lstStyle/>
                    <a:p>
                      <a:pPr algn="l" fontAlgn="t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Наименование Получателя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168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(подтягивается автоматически)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416">
                <a:tc gridSpan="5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Наименование главного распорядителя средств государственного бюджета Республики Саха (Якутия)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329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Министерство жилищно-коммунального хозяйства РС(Я)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927">
                <a:tc gridSpan="5">
                  <a:txBody>
                    <a:bodyPr/>
                    <a:lstStyle/>
                    <a:p>
                      <a:pPr algn="ctr" fontAlgn="t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60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5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Единица измерения: руб. (с точностью до второго знака после запятой)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solidFill>
                          <a:srgbClr val="22272F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053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направления расходов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Код строки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Код по бюджетной классификации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Сроки перечисления Субсидии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Сумма субсидий, руб.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Период перечисления, мес.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8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Главы</a:t>
                      </a:r>
                      <a:b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(ППП)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раздела, подраздела</a:t>
                      </a:r>
                      <a:b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(ФКР)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целевая статья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Вида расходов</a:t>
                      </a:r>
                      <a:b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(КВР)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не ранее (дд.мм.гггг.)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не позднее (дд.мм.гггг.)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5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направления расходов</a:t>
                      </a:r>
                      <a:b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(ЦСТ)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68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7182">
                <a:tc rowSpan="4"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Субсидии (гранты в форме субсидий) на финансовое обеспечение затрат в связи с производством (реализацией) товаров, выполнением работ, оказанием услуг, не подлежащие казначейскому сопровождению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132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0502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2090110090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813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(первое число месяца в котором создан лист согласования к соглашению)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(последняя дата месяца после месяца в котором создан лист согласования)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Подтягивается из Приложения 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январь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8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……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8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первое число месяца даты  указанной по ст.8 предыдущей строки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последняя дата месяца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Подтягивается из Приложения 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июнь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8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……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…..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846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Всего: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сумма всех строк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22272F"/>
                          </a:solidFill>
                          <a:effectLst/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ctr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00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Агентство: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Получатель субсидии: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806">
                <a:tc rowSpan="2" gridSpan="2"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Директор</a:t>
                      </a:r>
                      <a:b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ГКУ РС(Я) «Агентство субсидий»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(должность руководителя, наименование Получателя субсидии)</a:t>
                      </a:r>
                      <a:b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</a:br>
                      <a:endParaRPr lang="ru-RU" sz="400" b="0" i="0" u="none" strike="noStrike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89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Захаров С.Н.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(Ф.И.О. руководителя Получателя субсидии)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(подпись)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(ФИО)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ru-RU" sz="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(Должность)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(подпись)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(ФИО)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М.П.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М.П.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0806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56248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97214" y="1873627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1464535" y="1916832"/>
            <a:ext cx="6607121" cy="257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ctr">
              <a:defRPr sz="16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cs typeface="Aharoni" panose="02010803020104030203" pitchFamily="2" charset="-79"/>
              </a:defRPr>
            </a:lvl1pPr>
            <a:lvl2pPr marL="742950" indent="-285750">
              <a:defRPr>
                <a:latin typeface="Arial" panose="020B0604020202020204" pitchFamily="34" charset="0"/>
              </a:defRPr>
            </a:lvl2pPr>
            <a:lvl3pPr marL="1143000" indent="-228600">
              <a:defRPr>
                <a:latin typeface="Arial" panose="020B0604020202020204" pitchFamily="34" charset="0"/>
              </a:defRPr>
            </a:lvl3pPr>
            <a:lvl4pPr marL="1600200" indent="-228600">
              <a:defRPr>
                <a:latin typeface="Arial" panose="020B0604020202020204" pitchFamily="34" charset="0"/>
              </a:defRPr>
            </a:lvl4pPr>
            <a:lvl5pPr marL="2057400" indent="-228600">
              <a:defRPr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9pPr>
          </a:lstStyle>
          <a:p>
            <a:r>
              <a:rPr lang="ru-RU" altLang="ru-RU" sz="4000" dirty="0"/>
              <a:t>«О модернизации подсистемы "АСЮЛ"»</a:t>
            </a:r>
            <a:endParaRPr lang="ru-RU" altLang="ru-RU" sz="4000" dirty="0" smtClean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7211" y="4539851"/>
            <a:ext cx="88939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3639531" y="6415998"/>
            <a:ext cx="1688928" cy="4214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5715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5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г. Якутск 2020 года</a:t>
            </a:r>
            <a:endParaRPr lang="ru-RU" sz="1200" dirty="0">
              <a:solidFill>
                <a:schemeClr val="accent1">
                  <a:lumMod val="50000"/>
                </a:schemeClr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11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10</a:t>
            </a:fld>
            <a:endParaRPr lang="ru-RU"/>
          </a:p>
        </p:txBody>
      </p:sp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1196364" y="123493"/>
            <a:ext cx="7490436" cy="56807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ea typeface="+mn-ea"/>
                <a:cs typeface="Aharoni" panose="02010803020104030203" pitchFamily="2" charset="-79"/>
              </a:rPr>
              <a:t>Модернизация подсистемы АСЮЛ</a:t>
            </a:r>
            <a:endParaRPr lang="ru-RU" sz="32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ea typeface="+mn-ea"/>
              <a:cs typeface="Aharoni" panose="02010803020104030203" pitchFamily="2" charset="-79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349463"/>
              </p:ext>
            </p:extLst>
          </p:nvPr>
        </p:nvGraphicFramePr>
        <p:xfrm>
          <a:off x="97212" y="925314"/>
          <a:ext cx="8956980" cy="5824979"/>
        </p:xfrm>
        <a:graphic>
          <a:graphicData uri="http://schemas.openxmlformats.org/drawingml/2006/table">
            <a:tbl>
              <a:tblPr/>
              <a:tblGrid>
                <a:gridCol w="6368412"/>
                <a:gridCol w="2588568"/>
              </a:tblGrid>
              <a:tr h="120609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Модернизация</a:t>
                      </a: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7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Статус модернизации</a:t>
                      </a: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7E7"/>
                    </a:solidFill>
                  </a:tcPr>
                </a:tc>
              </a:tr>
              <a:tr h="99599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 Выгрузка/Загрузка сведений о поставке КР(У) – по ОДПУ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2пг 2020 / 1пг 2021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431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2. ЭЦП в Заявлениях/Соглашениях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1пг 2021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</a:tr>
              <a:tr h="695275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3. Приложение 1, План-график - Приложение 1.1, Приложение 2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1пг 2021/2пг 2021</a:t>
                      </a: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4247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4. ЭЦП в Приказах о начислении, автоматическая нумерация в АСЮЛ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разработка на 2 </a:t>
                      </a:r>
                      <a:r>
                        <a:rPr lang="ru-RU" sz="2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пг</a:t>
                      </a:r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2021г.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</a:tr>
              <a:tr h="814507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5. Блоки Прогнозирования, Лимитов, Финансирования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431">
                <a:tc>
                  <a:txBody>
                    <a:bodyPr/>
                    <a:lstStyle/>
                    <a:p>
                      <a:pPr marL="0" algn="just" defTabSz="914400" rtl="0" eaLnBrk="1" fontAlgn="ctr" latinLnBrk="0" hangingPunct="1"/>
                      <a:r>
                        <a:rPr lang="ru-RU" sz="2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6. Автоматизация отчета</a:t>
                      </a:r>
                      <a:r>
                        <a:rPr lang="ru-RU" sz="2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 об использовании субсидии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999" marR="7999" marT="79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3757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11</a:t>
            </a:fld>
            <a:endParaRPr lang="ru-RU"/>
          </a:p>
        </p:txBody>
      </p:sp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84968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u-RU" sz="20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Начисление субсидий в пределах плановых параметров</a:t>
            </a:r>
            <a:endParaRPr lang="ru-RU" sz="20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cs typeface="Aharoni" panose="02010803020104030203" pitchFamily="2" charset="-79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886358"/>
              </p:ext>
            </p:extLst>
          </p:nvPr>
        </p:nvGraphicFramePr>
        <p:xfrm>
          <a:off x="97212" y="925310"/>
          <a:ext cx="8927519" cy="5824891"/>
        </p:xfrm>
        <a:graphic>
          <a:graphicData uri="http://schemas.openxmlformats.org/drawingml/2006/table">
            <a:tbl>
              <a:tblPr/>
              <a:tblGrid>
                <a:gridCol w="1089111"/>
                <a:gridCol w="795249"/>
                <a:gridCol w="859003"/>
                <a:gridCol w="899270"/>
                <a:gridCol w="899270"/>
                <a:gridCol w="885847"/>
                <a:gridCol w="864297"/>
                <a:gridCol w="92016"/>
                <a:gridCol w="818738"/>
                <a:gridCol w="859003"/>
                <a:gridCol w="865715"/>
              </a:tblGrid>
              <a:tr h="196700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соответствии с пунктом Порядка о начислении п.2.8..11.6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00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Объем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Субсидия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Начисление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Начисление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1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→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99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К начислению по ОКК: сумма о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тдельно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каждой услуге, отдельно по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дому 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099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отчет 5.4. за период (текущие начисления + перерасчеты текущего периода)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981">
                <a:tc gridSpan="11"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отчет 5.4 за период (текущие начисления + перерасчеты текущего периода + перерасчеты прошлых периодов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413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Пример: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7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Вид услуги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5.4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 начислению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Оклонение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 удержанию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Непринято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681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Всего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текущее начисление </a:t>
                      </a:r>
                      <a:endParaRPr lang="ru-RU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(+ </a:t>
                      </a:r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перерасч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текущего периода)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перерасчеты за </a:t>
                      </a:r>
                      <a:r>
                        <a:rPr lang="ru-RU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прошедш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периоды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67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3=4+5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=2 или 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7=3-2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8=6-2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9=7-8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369">
                <a:tc gridSpan="5">
                  <a:txBody>
                    <a:bodyPr/>
                    <a:lstStyle/>
                    <a:p>
                      <a:pPr algn="r" fontAlgn="ctr"/>
                      <a:r>
                        <a:rPr lang="ru-RU" sz="11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</a:t>
                      </a:r>
                      <a:endParaRPr lang="ru-RU" sz="11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сравнение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факт-план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недопоставка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сверхплан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Начисление производиться</a:t>
                      </a:r>
                      <a:r>
                        <a:rPr lang="ru-RU" sz="8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нарастающим итогом по 1 дому и по одной и той же услуге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Дом 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561">
                <a:tc gridSpan="10">
                  <a:txBody>
                    <a:bodyPr/>
                    <a:lstStyle/>
                    <a:p>
                      <a:pPr algn="l" fontAlgn="b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дому (услуге) может </a:t>
                      </a:r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быть ниже факта в </a:t>
                      </a:r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случаях: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изменение степени благоустройства (норматив стал выше по факту)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увеличение количества потребителей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показания по данным приборов учета стали выше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выше за счет перерасчетов прошедших периодов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5859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E53CA-B479-4DAA-8241-32E6C3C9E207}" type="slidenum">
              <a:rPr lang="ru-RU" smtClean="0"/>
              <a:t>12</a:t>
            </a:fld>
            <a:endParaRPr lang="ru-RU"/>
          </a:p>
        </p:txBody>
      </p:sp>
      <p:pic>
        <p:nvPicPr>
          <p:cNvPr id="3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2" y="60447"/>
            <a:ext cx="1028701" cy="86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15616" y="84968"/>
            <a:ext cx="77048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u-RU" sz="2000" b="1" dirty="0" smtClean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99.27. Поадресный отчет по принятым начислениям</a:t>
            </a:r>
            <a:endParaRPr lang="ru-RU" sz="2000" b="1" dirty="0">
              <a:solidFill>
                <a:srgbClr val="4F81BD">
                  <a:lumMod val="75000"/>
                </a:srgbClr>
              </a:solidFill>
              <a:latin typeface="Arial Narrow" panose="020B0606020202030204" pitchFamily="34" charset="0"/>
              <a:cs typeface="Aharoni" panose="02010803020104030203" pitchFamily="2" charset="-79"/>
            </a:endParaRPr>
          </a:p>
        </p:txBody>
      </p:sp>
      <p:pic>
        <p:nvPicPr>
          <p:cNvPr id="2050" name="Picture 2" descr="Y:\Соглашения 2021\11. Семинары\99.27. Отчет по Принятым начислениям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925318"/>
            <a:ext cx="8896350" cy="561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10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6" y="60961"/>
            <a:ext cx="1028700" cy="864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86800" y="6381750"/>
            <a:ext cx="457200" cy="47625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195943" y="969773"/>
            <a:ext cx="8831679" cy="543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ru-RU"/>
            </a:defPPr>
            <a:lvl1pPr algn="ctr">
              <a:defRPr sz="16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cs typeface="Aharoni" panose="02010803020104030203" pitchFamily="2" charset="-79"/>
              </a:defRPr>
            </a:lvl1pPr>
            <a:lvl2pPr marL="742950" indent="-285750">
              <a:defRPr>
                <a:latin typeface="Arial" panose="020B0604020202020204" pitchFamily="34" charset="0"/>
              </a:defRPr>
            </a:lvl2pPr>
            <a:lvl3pPr marL="1143000" indent="-228600">
              <a:defRPr>
                <a:latin typeface="Arial" panose="020B0604020202020204" pitchFamily="34" charset="0"/>
              </a:defRPr>
            </a:lvl3pPr>
            <a:lvl4pPr marL="1600200" indent="-228600">
              <a:defRPr>
                <a:latin typeface="Arial" panose="020B0604020202020204" pitchFamily="34" charset="0"/>
              </a:defRPr>
            </a:lvl4pPr>
            <a:lvl5pPr marL="2057400" indent="-228600">
              <a:defRPr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9pPr>
          </a:lstStyle>
          <a:p>
            <a:r>
              <a:rPr lang="ru-RU" altLang="ru-RU" sz="2800" b="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Прокопьев Никита Витальевич– начальник отдела по работе с юридическими лицами ГКУ </a:t>
            </a:r>
            <a:r>
              <a:rPr lang="ru-RU" altLang="ru-RU" sz="28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РС(Я) «Агентство субсидий»</a:t>
            </a:r>
          </a:p>
          <a:p>
            <a:r>
              <a:rPr lang="en-US" altLang="ru-RU" sz="28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nv.prokopev@subsidii-jku.ru</a:t>
            </a:r>
            <a:r>
              <a:rPr lang="ru-RU" altLang="ru-RU" sz="2800" b="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altLang="ru-RU" sz="2800" b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altLang="ru-RU" sz="28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раб.тел</a:t>
            </a:r>
            <a:r>
              <a:rPr lang="ru-RU" altLang="ru-RU" sz="28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8-4112-42-03-50</a:t>
            </a:r>
          </a:p>
          <a:p>
            <a:endParaRPr lang="ru-RU" altLang="ru-RU" sz="1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7301" y="300213"/>
            <a:ext cx="74131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4F81BD">
                    <a:lumMod val="75000"/>
                  </a:srgbClr>
                </a:solidFill>
                <a:latin typeface="Arial Narrow" panose="020B0606020202030204" pitchFamily="34" charset="0"/>
                <a:cs typeface="Aharoni" panose="02010803020104030203" pitchFamily="2" charset="-79"/>
              </a:rPr>
              <a:t>Контактные данные</a:t>
            </a:r>
          </a:p>
        </p:txBody>
      </p:sp>
    </p:spTree>
    <p:extLst>
      <p:ext uri="{BB962C8B-B14F-4D97-AF65-F5344CB8AC3E}">
        <p14:creationId xmlns:p14="http://schemas.microsoft.com/office/powerpoint/2010/main" val="345290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12112</TotalTime>
  <Words>1198</Words>
  <Application>Microsoft Office PowerPoint</Application>
  <PresentationFormat>Экран (4:3)</PresentationFormat>
  <Paragraphs>295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Прочие изменения условий предоставления субсидий по Новому Порядку</vt:lpstr>
      <vt:lpstr>Изменения причин предоставления субсидий при заключении дополнительных соглашений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Стоимость жилищно-коммунальных услуг на 1 кв.м площади жилья  руб./в мес</dc:title>
  <dc:creator>Николаева Наталья Дмитриевна</dc:creator>
  <cp:lastModifiedBy>Никита Витальевич Прокопьев</cp:lastModifiedBy>
  <cp:revision>275</cp:revision>
  <cp:lastPrinted>2020-03-13T09:14:54Z</cp:lastPrinted>
  <dcterms:created xsi:type="dcterms:W3CDTF">2018-07-18T06:54:03Z</dcterms:created>
  <dcterms:modified xsi:type="dcterms:W3CDTF">2021-06-02T03:20:25Z</dcterms:modified>
</cp:coreProperties>
</file>