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80" r:id="rId4"/>
    <p:sldId id="282" r:id="rId5"/>
    <p:sldId id="260" r:id="rId6"/>
    <p:sldId id="261" r:id="rId7"/>
    <p:sldId id="270" r:id="rId8"/>
    <p:sldId id="286" r:id="rId9"/>
    <p:sldId id="271" r:id="rId10"/>
    <p:sldId id="285" r:id="rId11"/>
    <p:sldId id="291" r:id="rId12"/>
    <p:sldId id="287" r:id="rId13"/>
    <p:sldId id="295" r:id="rId14"/>
    <p:sldId id="292" r:id="rId15"/>
    <p:sldId id="293" r:id="rId16"/>
    <p:sldId id="29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CFDE"/>
    <a:srgbClr val="FEE6E6"/>
    <a:srgbClr val="FEDADA"/>
    <a:srgbClr val="FEB8B8"/>
    <a:srgbClr val="F1FCFE"/>
    <a:srgbClr val="DBF6FE"/>
    <a:srgbClr val="6BC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6" d="100"/>
          <a:sy n="106" d="100"/>
        </p:scale>
        <p:origin x="-1770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65799B3C-C56A-46B6-B6F8-A6D4F13DCA1E}"/>
              </a:ext>
            </a:extLst>
          </p:cNvPr>
          <p:cNvSpPr/>
          <p:nvPr/>
        </p:nvSpPr>
        <p:spPr>
          <a:xfrm>
            <a:off x="255864" y="2235200"/>
            <a:ext cx="8632271" cy="2387600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2819400"/>
            <a:ext cx="8001000" cy="1270710"/>
          </a:xfrm>
        </p:spPr>
        <p:txBody>
          <a:bodyPr anchor="ctr">
            <a:normAutofit/>
          </a:bodyPr>
          <a:lstStyle/>
          <a:p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Начисление субсидии ОКК</a:t>
            </a:r>
            <a:endParaRPr 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9E0F9A00-72A3-4F51-8A26-36E30396B64B}"/>
              </a:ext>
            </a:extLst>
          </p:cNvPr>
          <p:cNvSpPr/>
          <p:nvPr/>
        </p:nvSpPr>
        <p:spPr>
          <a:xfrm>
            <a:off x="335559" y="2315361"/>
            <a:ext cx="8430935" cy="2223083"/>
          </a:xfrm>
          <a:prstGeom prst="round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Дом">
            <a:extLst>
              <a:ext uri="{FF2B5EF4-FFF2-40B4-BE49-F238E27FC236}">
                <a16:creationId xmlns="" xmlns:a16="http://schemas.microsoft.com/office/drawing/2014/main" id="{F7D9EB22-D192-4330-BF1F-D6A67C840E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4588" y="1379551"/>
            <a:ext cx="989149" cy="98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3351212" y="3667124"/>
            <a:ext cx="2306955" cy="40195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Загрузка в АСЮЛ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03620" y="2232661"/>
            <a:ext cx="2133600" cy="41909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РИС ЖКХ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40080" y="2232660"/>
            <a:ext cx="2209800" cy="4191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Биллинговый</a:t>
            </a:r>
            <a:r>
              <a:rPr lang="ru-RU" dirty="0"/>
              <a:t> Центр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524250" y="1394460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Данные для выгрузки</a:t>
            </a:r>
          </a:p>
        </p:txBody>
      </p:sp>
      <p:cxnSp>
        <p:nvCxnSpPr>
          <p:cNvPr id="30" name="Соединительная линия уступом 29"/>
          <p:cNvCxnSpPr>
            <a:stCxn id="14" idx="1"/>
            <a:endCxn id="13" idx="0"/>
          </p:cNvCxnSpPr>
          <p:nvPr/>
        </p:nvCxnSpPr>
        <p:spPr>
          <a:xfrm rot="10800000" flipV="1">
            <a:off x="1744980" y="1596390"/>
            <a:ext cx="1779270" cy="636270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14" idx="3"/>
            <a:endCxn id="12" idx="0"/>
          </p:cNvCxnSpPr>
          <p:nvPr/>
        </p:nvCxnSpPr>
        <p:spPr>
          <a:xfrm>
            <a:off x="5459730" y="1596390"/>
            <a:ext cx="1710690" cy="636271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524250" y="377190"/>
            <a:ext cx="1935480" cy="46863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Организация</a:t>
            </a:r>
          </a:p>
        </p:txBody>
      </p:sp>
      <p:cxnSp>
        <p:nvCxnSpPr>
          <p:cNvPr id="39" name="Прямая со стрелкой 38"/>
          <p:cNvCxnSpPr>
            <a:stCxn id="36" idx="2"/>
            <a:endCxn id="14" idx="0"/>
          </p:cNvCxnSpPr>
          <p:nvPr/>
        </p:nvCxnSpPr>
        <p:spPr>
          <a:xfrm>
            <a:off x="4491990" y="845820"/>
            <a:ext cx="0" cy="54864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3536950" y="2782254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Лог выгрузки</a:t>
            </a:r>
          </a:p>
        </p:txBody>
      </p:sp>
      <p:cxnSp>
        <p:nvCxnSpPr>
          <p:cNvPr id="55" name="Соединительная линия уступом 54"/>
          <p:cNvCxnSpPr>
            <a:stCxn id="13" idx="3"/>
            <a:endCxn id="53" idx="0"/>
          </p:cNvCxnSpPr>
          <p:nvPr/>
        </p:nvCxnSpPr>
        <p:spPr>
          <a:xfrm>
            <a:off x="2849880" y="2442210"/>
            <a:ext cx="1654810" cy="340044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Соединительная линия уступом 58"/>
          <p:cNvCxnSpPr>
            <a:stCxn id="12" idx="1"/>
            <a:endCxn id="53" idx="0"/>
          </p:cNvCxnSpPr>
          <p:nvPr/>
        </p:nvCxnSpPr>
        <p:spPr>
          <a:xfrm rot="10800000" flipV="1">
            <a:off x="4504690" y="2442210"/>
            <a:ext cx="1598930" cy="340043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53" idx="2"/>
            <a:endCxn id="11" idx="0"/>
          </p:cNvCxnSpPr>
          <p:nvPr/>
        </p:nvCxnSpPr>
        <p:spPr>
          <a:xfrm>
            <a:off x="4504690" y="3186114"/>
            <a:ext cx="0" cy="48101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4491989" y="3204507"/>
            <a:ext cx="438838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нет</a:t>
            </a:r>
          </a:p>
        </p:txBody>
      </p:sp>
      <p:cxnSp>
        <p:nvCxnSpPr>
          <p:cNvPr id="65" name="Соединительная линия уступом 64"/>
          <p:cNvCxnSpPr>
            <a:stCxn id="53" idx="3"/>
            <a:endCxn id="36" idx="3"/>
          </p:cNvCxnSpPr>
          <p:nvPr/>
        </p:nvCxnSpPr>
        <p:spPr>
          <a:xfrm flipH="1" flipV="1">
            <a:off x="5459730" y="611505"/>
            <a:ext cx="12700" cy="2372679"/>
          </a:xfrm>
          <a:prstGeom prst="bentConnector3">
            <a:avLst>
              <a:gd name="adj1" fmla="val -2472000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5645466" y="2898220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да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536950" y="4481393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Лог загрузки</a:t>
            </a:r>
          </a:p>
        </p:txBody>
      </p:sp>
      <p:cxnSp>
        <p:nvCxnSpPr>
          <p:cNvPr id="79" name="Прямая со стрелкой 78"/>
          <p:cNvCxnSpPr>
            <a:stCxn id="11" idx="2"/>
            <a:endCxn id="78" idx="0"/>
          </p:cNvCxnSpPr>
          <p:nvPr/>
        </p:nvCxnSpPr>
        <p:spPr>
          <a:xfrm>
            <a:off x="4504690" y="4069079"/>
            <a:ext cx="0" cy="412314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stCxn id="78" idx="2"/>
            <a:endCxn id="114" idx="0"/>
          </p:cNvCxnSpPr>
          <p:nvPr/>
        </p:nvCxnSpPr>
        <p:spPr>
          <a:xfrm>
            <a:off x="4504690" y="4885253"/>
            <a:ext cx="0" cy="44344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4491989" y="4889896"/>
            <a:ext cx="438838" cy="307777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нет</a:t>
            </a:r>
          </a:p>
        </p:txBody>
      </p:sp>
      <p:cxnSp>
        <p:nvCxnSpPr>
          <p:cNvPr id="104" name="Соединительная линия уступом 103"/>
          <p:cNvCxnSpPr>
            <a:stCxn id="78" idx="1"/>
            <a:endCxn id="36" idx="1"/>
          </p:cNvCxnSpPr>
          <p:nvPr/>
        </p:nvCxnSpPr>
        <p:spPr>
          <a:xfrm rot="10800000">
            <a:off x="3524250" y="611505"/>
            <a:ext cx="12700" cy="4071818"/>
          </a:xfrm>
          <a:prstGeom prst="bentConnector3">
            <a:avLst>
              <a:gd name="adj1" fmla="val 2392000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2912953" y="4383999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да</a:t>
            </a: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3769360" y="5328701"/>
            <a:ext cx="1470660" cy="3143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Отчет 5.4</a:t>
            </a:r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3344862" y="6207823"/>
            <a:ext cx="2294254" cy="47011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Подтверждение выгрузки ЭЦП</a:t>
            </a:r>
          </a:p>
        </p:txBody>
      </p:sp>
      <p:cxnSp>
        <p:nvCxnSpPr>
          <p:cNvPr id="148" name="Прямая со стрелкой 147"/>
          <p:cNvCxnSpPr>
            <a:stCxn id="114" idx="2"/>
            <a:endCxn id="147" idx="0"/>
          </p:cNvCxnSpPr>
          <p:nvPr/>
        </p:nvCxnSpPr>
        <p:spPr>
          <a:xfrm flipH="1">
            <a:off x="4491989" y="5643026"/>
            <a:ext cx="12701" cy="564797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4504690" y="5771535"/>
            <a:ext cx="11336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правильный</a:t>
            </a:r>
          </a:p>
        </p:txBody>
      </p:sp>
      <p:cxnSp>
        <p:nvCxnSpPr>
          <p:cNvPr id="153" name="Соединительная линия уступом 152"/>
          <p:cNvCxnSpPr>
            <a:stCxn id="114" idx="3"/>
          </p:cNvCxnSpPr>
          <p:nvPr/>
        </p:nvCxnSpPr>
        <p:spPr>
          <a:xfrm flipH="1" flipV="1">
            <a:off x="4491989" y="1051560"/>
            <a:ext cx="748031" cy="4434304"/>
          </a:xfrm>
          <a:prstGeom prst="bentConnector4">
            <a:avLst>
              <a:gd name="adj1" fmla="val -494057"/>
              <a:gd name="adj2" fmla="val 10006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5638334" y="5197673"/>
            <a:ext cx="1319592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неправильный</a:t>
            </a:r>
          </a:p>
        </p:txBody>
      </p:sp>
    </p:spTree>
    <p:extLst>
      <p:ext uri="{BB962C8B-B14F-4D97-AF65-F5344CB8AC3E}">
        <p14:creationId xmlns:p14="http://schemas.microsoft.com/office/powerpoint/2010/main" val="252768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="" xmlns:a16="http://schemas.microsoft.com/office/drawing/2014/main" id="{0F39DFAF-FE17-47C6-BFA5-3766AD186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3332"/>
            <a:ext cx="7886700" cy="775776"/>
          </a:xfrm>
        </p:spPr>
        <p:txBody>
          <a:bodyPr/>
          <a:lstStyle/>
          <a:p>
            <a:endParaRPr lang="ru-RU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001D0694-FDBB-4E55-A65E-B30EBA403CCA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ADB8DAE5-630D-4B89-BFFF-A708C3E99AB7}"/>
              </a:ext>
            </a:extLst>
          </p:cNvPr>
          <p:cNvSpPr/>
          <p:nvPr/>
        </p:nvSpPr>
        <p:spPr>
          <a:xfrm>
            <a:off x="0" y="-17008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	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A4FF1BC2-82EC-456C-A27E-45BD9E3909BF}"/>
              </a:ext>
            </a:extLst>
          </p:cNvPr>
          <p:cNvSpPr/>
          <p:nvPr/>
        </p:nvSpPr>
        <p:spPr>
          <a:xfrm>
            <a:off x="174857" y="1707026"/>
            <a:ext cx="4186633" cy="2043345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заполнено обязательное поле «ГВС/ХВС/ВК/ТЭ/КК», «ЭОТ/ЛТ», «Код водоснабжения», «Тип дома», «Количество этажей», «Тип поставки по водоотведению»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AA578261-8E9E-4FC8-8CFC-DFC2D24755F7}"/>
              </a:ext>
            </a:extLst>
          </p:cNvPr>
          <p:cNvSpPr/>
          <p:nvPr/>
        </p:nvSpPr>
        <p:spPr>
          <a:xfrm>
            <a:off x="2562228" y="4402379"/>
            <a:ext cx="4186633" cy="2043341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Дом не указан в ЖФ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ЭОТ=ЛТ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заведены Льготные тарифы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указан код благоустройства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Отсутствуют значения нормативов для кода благоустройства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="" xmlns:a16="http://schemas.microsoft.com/office/drawing/2014/main" id="{F9B142EA-3E4E-4A8A-AF8D-BB9D95352620}"/>
              </a:ext>
            </a:extLst>
          </p:cNvPr>
          <p:cNvSpPr/>
          <p:nvPr/>
        </p:nvSpPr>
        <p:spPr>
          <a:xfrm>
            <a:off x="4782512" y="1707026"/>
            <a:ext cx="4186633" cy="2043345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Данные для выгрузки заполняет организация, при ошибке в выгрузке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логи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исправляет организация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816AC0D8-AF0F-4617-A948-467C0E85ADAF}"/>
              </a:ext>
            </a:extLst>
          </p:cNvPr>
          <p:cNvSpPr txBox="1"/>
          <p:nvPr/>
        </p:nvSpPr>
        <p:spPr>
          <a:xfrm>
            <a:off x="0" y="246575"/>
            <a:ext cx="8542497" cy="701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defRPr>
            </a:lvl1pPr>
          </a:lstStyle>
          <a:p>
            <a:pPr algn="ctr"/>
            <a:r>
              <a:rPr lang="ru-RU" sz="4000" b="1" dirty="0"/>
              <a:t>ЛОГ (ошибка выгрузки/загрузки)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9EE3759E-879D-416C-892D-4D497C866127}"/>
              </a:ext>
            </a:extLst>
          </p:cNvPr>
          <p:cNvSpPr txBox="1"/>
          <p:nvPr/>
        </p:nvSpPr>
        <p:spPr>
          <a:xfrm>
            <a:off x="1661019" y="1336223"/>
            <a:ext cx="918841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БЦ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1C399A0-8082-4BA8-AFCC-09D921E09713}"/>
              </a:ext>
            </a:extLst>
          </p:cNvPr>
          <p:cNvSpPr txBox="1"/>
          <p:nvPr/>
        </p:nvSpPr>
        <p:spPr>
          <a:xfrm>
            <a:off x="6425223" y="1336223"/>
            <a:ext cx="103425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РИС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E4627E12-DF0E-4B6B-84A2-160E785B70A7}"/>
              </a:ext>
            </a:extLst>
          </p:cNvPr>
          <p:cNvSpPr txBox="1"/>
          <p:nvPr/>
        </p:nvSpPr>
        <p:spPr>
          <a:xfrm>
            <a:off x="4121395" y="4032938"/>
            <a:ext cx="1244315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АСЮЛ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933" y="390970"/>
            <a:ext cx="566738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7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9DE34DFA-4ED9-4D36-A268-18DFB91EE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3" t="-237" r="-258" b="61133"/>
          <a:stretch/>
        </p:blipFill>
        <p:spPr>
          <a:xfrm>
            <a:off x="190500" y="2133600"/>
            <a:ext cx="8869415" cy="2194560"/>
          </a:xfr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BFEF3E8-7671-4FD1-AC75-751F057E68AD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03A0E4-8DAF-4813-BF66-6AD65F3F7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118" y="379504"/>
            <a:ext cx="7901763" cy="65224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РИС ЖКХ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9BB50A1F-96A5-4D44-88EB-F49DA94D13F9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 descr="Скачивать">
            <a:extLst>
              <a:ext uri="{FF2B5EF4-FFF2-40B4-BE49-F238E27FC236}">
                <a16:creationId xmlns="" xmlns:a16="http://schemas.microsoft.com/office/drawing/2014/main" id="{8CFA76E9-5486-4689-AB9C-06355403AA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7839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F77EB282-31BB-4153-A9E7-95181C652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-1" b="58511"/>
          <a:stretch/>
        </p:blipFill>
        <p:spPr>
          <a:xfrm>
            <a:off x="129540" y="2020082"/>
            <a:ext cx="8923020" cy="2300457"/>
          </a:xfr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5B85DDE1-4056-4E36-986E-86F159374281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F8B084B0-AA7C-45DA-B460-EB3F784FBF41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24E5A316-1479-4EE7-968B-C84F1441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058" y="333365"/>
            <a:ext cx="8273877" cy="69838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БЦ</a:t>
            </a:r>
          </a:p>
        </p:txBody>
      </p:sp>
      <p:pic>
        <p:nvPicPr>
          <p:cNvPr id="8" name="Рисунок 7" descr="Скачивать">
            <a:extLst>
              <a:ext uri="{FF2B5EF4-FFF2-40B4-BE49-F238E27FC236}">
                <a16:creationId xmlns="" xmlns:a16="http://schemas.microsoft.com/office/drawing/2014/main" id="{8CFA76E9-5486-4689-AB9C-06355403AA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7839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59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4">
            <a:extLst>
              <a:ext uri="{FF2B5EF4-FFF2-40B4-BE49-F238E27FC236}">
                <a16:creationId xmlns="" xmlns:a16="http://schemas.microsoft.com/office/drawing/2014/main" id="{2658A47A-3CFF-4838-B36E-83F2BFD83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60" y="1360440"/>
            <a:ext cx="8512477" cy="4439123"/>
          </a:xfrm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962E45C5-511F-4B1F-88C9-3C0189163D12}"/>
              </a:ext>
            </a:extLst>
          </p:cNvPr>
          <p:cNvSpPr/>
          <p:nvPr/>
        </p:nvSpPr>
        <p:spPr>
          <a:xfrm>
            <a:off x="-2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F4FEA1D8-E8E3-47A2-B03D-E5DC039B8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8" y="184558"/>
            <a:ext cx="7886700" cy="780176"/>
          </a:xfrm>
        </p:spPr>
        <p:txBody>
          <a:bodyPr/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Загрузка в АСЮЛ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="" xmlns:a16="http://schemas.microsoft.com/office/drawing/2014/main" id="{BD95767B-137E-4E36-A673-571430EC31C1}"/>
              </a:ext>
            </a:extLst>
          </p:cNvPr>
          <p:cNvCxnSpPr>
            <a:cxnSpLocks/>
          </p:cNvCxnSpPr>
          <p:nvPr/>
        </p:nvCxnSpPr>
        <p:spPr>
          <a:xfrm>
            <a:off x="0" y="1031748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 descr="Круговая стрелка">
            <a:extLst>
              <a:ext uri="{FF2B5EF4-FFF2-40B4-BE49-F238E27FC236}">
                <a16:creationId xmlns="" xmlns:a16="http://schemas.microsoft.com/office/drawing/2014/main" id="{94ECC7DB-0D30-4F90-96F1-4180424997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94078" y="249442"/>
            <a:ext cx="650407" cy="650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6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79C47E80-5FE6-433E-9F63-F05F871A1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4891" y="1825625"/>
            <a:ext cx="7734217" cy="4351337"/>
          </a:xfr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9689B89-EABA-4060-A866-A2984B398F39}"/>
              </a:ext>
            </a:extLst>
          </p:cNvPr>
          <p:cNvSpPr/>
          <p:nvPr/>
        </p:nvSpPr>
        <p:spPr>
          <a:xfrm>
            <a:off x="-1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2FE06267-7BDD-4E99-A32D-967135CFCDB0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73CDD9-D027-4152-BE38-D35C8E1C2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29016"/>
            <a:ext cx="7886700" cy="82611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и ЛОГ переноса АСЮЛ</a:t>
            </a:r>
          </a:p>
        </p:txBody>
      </p:sp>
      <p:pic>
        <p:nvPicPr>
          <p:cNvPr id="7" name="Рисунок 6" descr="Скачивать">
            <a:extLst>
              <a:ext uri="{FF2B5EF4-FFF2-40B4-BE49-F238E27FC236}">
                <a16:creationId xmlns="" xmlns:a16="http://schemas.microsoft.com/office/drawing/2014/main" id="{FC880938-4B2B-418F-90F5-A1E7236C3F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6127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8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553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Формирование и направление Отчета 5.4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866" y="1"/>
            <a:ext cx="677227" cy="624840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841"/>
            <a:ext cx="7574280" cy="3754397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303" y="3540760"/>
            <a:ext cx="6388390" cy="298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7" y="3263900"/>
            <a:ext cx="5947594" cy="3540760"/>
          </a:xfrm>
          <a:prstGeom prst="rect">
            <a:avLst/>
          </a:prstGeom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4805082" y="4061012"/>
            <a:ext cx="2277036" cy="12640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9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DC5C0891-049E-4C10-8E04-66AECEF09F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06" y="1967804"/>
            <a:ext cx="7812788" cy="4351338"/>
          </a:xfrm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E740228D-80E1-43D2-A6E1-7E47FB6329F0}"/>
              </a:ext>
            </a:extLst>
          </p:cNvPr>
          <p:cNvSpPr/>
          <p:nvPr/>
        </p:nvSpPr>
        <p:spPr>
          <a:xfrm>
            <a:off x="266700" y="1324439"/>
            <a:ext cx="8763000" cy="492440"/>
          </a:xfrm>
          <a:prstGeom prst="roundRect">
            <a:avLst/>
          </a:prstGeom>
          <a:solidFill>
            <a:srgbClr val="FEE6E6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Выгрузка подтверждается только после получения и проверки отчета 5.4!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A4FB7F5-248A-417C-BE9A-5A7E32E1920B}"/>
              </a:ext>
            </a:extLst>
          </p:cNvPr>
          <p:cNvSpPr/>
          <p:nvPr/>
        </p:nvSpPr>
        <p:spPr>
          <a:xfrm>
            <a:off x="0" y="-10519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1065814-05DB-4DDB-8044-9816F3B50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93649"/>
            <a:ext cx="8134350" cy="81824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Подтверждение выгрузки ЭЦП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55A4837F-A75D-456E-9A53-7FE1CB5F4C76}"/>
              </a:ext>
            </a:extLst>
          </p:cNvPr>
          <p:cNvCxnSpPr/>
          <p:nvPr/>
        </p:nvCxnSpPr>
        <p:spPr>
          <a:xfrm>
            <a:off x="0" y="1011895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 descr="Карандаш">
            <a:extLst>
              <a:ext uri="{FF2B5EF4-FFF2-40B4-BE49-F238E27FC236}">
                <a16:creationId xmlns="" xmlns:a16="http://schemas.microsoft.com/office/drawing/2014/main" id="{041FEF0D-6A9A-4865-A932-3D6D528920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78394" y="310815"/>
            <a:ext cx="456085" cy="45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2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541021" y="1221993"/>
            <a:ext cx="3417619" cy="521879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7938" algn="ctr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Организации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подтверждают электронной подписью «Сведения о загруженных данных» в 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АСЮЛ. (параметры (Объем, доход) загружаются в разрезе:</a:t>
            </a:r>
          </a:p>
          <a:p>
            <a:pPr marL="182563" indent="7938" algn="ctr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УК, ТСЖ и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т.п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(с ОДПУ, без ОДПУ);</a:t>
            </a:r>
          </a:p>
          <a:p>
            <a:pPr marL="182563" indent="7938" algn="ctr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Прямые договора (с ОДПУ, без ОДПУ, ОДН).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563" indent="7938"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"/>
            <a:ext cx="9144000" cy="10895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>
              <a:lnSpc>
                <a:spcPct val="90000"/>
              </a:lnSpc>
              <a:spcBef>
                <a:spcPct val="0"/>
              </a:spcBef>
            </a:pPr>
            <a:r>
              <a:rPr lang="ru-RU" sz="3600" b="1" dirty="0" smtClean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Подтверждение выгруженных сведений</a:t>
            </a:r>
            <a:endParaRPr lang="ru-RU" sz="3600" b="1" dirty="0">
              <a:solidFill>
                <a:schemeClr val="tx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  <a:cs typeface="+mj-cs"/>
            </a:endParaRPr>
          </a:p>
        </p:txBody>
      </p:sp>
      <p:sp>
        <p:nvSpPr>
          <p:cNvPr id="1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4984341" y="3253107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3" descr="Y:\Соглашения 2021\11. Семинары\Сведения о загруженных данных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5" y="1221993"/>
            <a:ext cx="4066353" cy="5218795"/>
          </a:xfrm>
          <a:prstGeom prst="rect">
            <a:avLst/>
          </a:prstGeom>
          <a:noFill/>
          <a:ln w="1905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94" b="95322" l="4762" r="923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494" y="208316"/>
            <a:ext cx="969739" cy="78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6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624"/>
            <a:ext cx="3168352" cy="3041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97340" cy="5909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lvl="0" indent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Формирование начисления субсидии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550" y="19466"/>
            <a:ext cx="560580" cy="5714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42" y="855682"/>
            <a:ext cx="5532383" cy="331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01" y="3121488"/>
            <a:ext cx="5601541" cy="364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003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12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84968"/>
            <a:ext cx="9144000" cy="8679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Начисление субсидий в пределах плановых параметров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158917"/>
              </p:ext>
            </p:extLst>
          </p:nvPr>
        </p:nvGraphicFramePr>
        <p:xfrm>
          <a:off x="97212" y="925310"/>
          <a:ext cx="8927519" cy="5824891"/>
        </p:xfrm>
        <a:graphic>
          <a:graphicData uri="http://schemas.openxmlformats.org/drawingml/2006/table">
            <a:tbl>
              <a:tblPr/>
              <a:tblGrid>
                <a:gridCol w="1089111"/>
                <a:gridCol w="795249"/>
                <a:gridCol w="859003"/>
                <a:gridCol w="899270"/>
                <a:gridCol w="899270"/>
                <a:gridCol w="885847"/>
                <a:gridCol w="864297"/>
                <a:gridCol w="92016"/>
                <a:gridCol w="818738"/>
                <a:gridCol w="859003"/>
                <a:gridCol w="865715"/>
              </a:tblGrid>
              <a:tr h="196700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соответствии с пунктом Порядка о начислении п.2.8..11.6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0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Объем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Начисление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Начисление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9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К начислению по ОКК: сумма о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тдельно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каждой услуге, отдельно по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дому 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099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отчет 5.4. за период (текущие начисления + перерасчеты текущего периода)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98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отчет 5.4 за период (текущие начисления + перерасчеты текущего периода + перерасчеты прошлых периодов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413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Пример: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7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Вид услуги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5.4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 начислению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Оклонение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 удержанию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Непринято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681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текущее начисление </a:t>
                      </a:r>
                      <a:endParaRPr lang="ru-RU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(+ </a:t>
                      </a:r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перерасч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текущего периода)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перерасчеты за </a:t>
                      </a:r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прошедш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периоды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7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3=4+5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=2 или 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7=3-2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8=6-2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9=7-8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369">
                <a:tc gridSpan="5">
                  <a:txBody>
                    <a:bodyPr/>
                    <a:lstStyle/>
                    <a:p>
                      <a:pPr algn="r" fontAlgn="ctr"/>
                      <a:r>
                        <a:rPr lang="ru-RU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</a:t>
                      </a:r>
                      <a:endParaRPr lang="ru-RU" sz="11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сравнение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факт-план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недопоставка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сверхплан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Начисление производиться</a:t>
                      </a:r>
                      <a:r>
                        <a:rPr lang="ru-RU" sz="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нарастающим итогом по 1 дому и по одной и той же услуге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561">
                <a:tc gridSpan="10">
                  <a:txBody>
                    <a:bodyPr/>
                    <a:lstStyle/>
                    <a:p>
                      <a:pPr algn="l" fontAlgn="b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дому (услуге) может </a:t>
                      </a:r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быть ниже факта в </a:t>
                      </a:r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случаях: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изменение степени благоустройства (норматив стал выше по факту)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увеличение количества потребителей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показания по данным приборов учета стали выше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выше за счет перерасчетов прошедших периодов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463" y="206126"/>
            <a:ext cx="689235" cy="625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1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801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 lvl="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Поадресный отчет по принятым начислениям </a:t>
            </a:r>
            <a:endParaRPr lang="ru-RU" sz="2800" b="1" dirty="0">
              <a:solidFill>
                <a:prstClr val="black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1028700"/>
            <a:ext cx="8869680" cy="480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2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44624"/>
            <a:ext cx="7741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ea typeface="+mj-ea"/>
                <a:cs typeface="+mj-cs"/>
              </a:rPr>
              <a:t>Формирование Приказа на начисление субсидии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0768"/>
            <a:ext cx="9144000" cy="9787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Формирование </a:t>
            </a:r>
            <a:r>
              <a:rPr lang="ru-RU" sz="3200" b="1" dirty="0" smtClean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приказа о начислении субсидии</a:t>
            </a:r>
            <a:endParaRPr lang="ru-RU" sz="3200" b="1" dirty="0">
              <a:solidFill>
                <a:schemeClr val="tx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073" y="113451"/>
            <a:ext cx="738473" cy="7733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799"/>
            <a:ext cx="9144000" cy="38541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417" y="2874633"/>
            <a:ext cx="5513478" cy="348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430"/>
            <a:ext cx="9144000" cy="8679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00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Загрузка подписанного приказа о начислении субсидии</a:t>
            </a:r>
            <a:endParaRPr lang="ru-RU" sz="2800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699" y="69540"/>
            <a:ext cx="927301" cy="7357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" y="1242060"/>
            <a:ext cx="9022080" cy="44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80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390" y="1025892"/>
            <a:ext cx="6717030" cy="56187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470" y="189867"/>
            <a:ext cx="7886700" cy="716914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86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2382</TotalTime>
  <Words>455</Words>
  <Application>Microsoft Office PowerPoint</Application>
  <PresentationFormat>Экран (4:3)</PresentationFormat>
  <Paragraphs>156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Начисление субсидии ОКК</vt:lpstr>
      <vt:lpstr>Презентация PowerPoint</vt:lpstr>
      <vt:lpstr>Презентация PowerPoint</vt:lpstr>
      <vt:lpstr>ЛОГ РИС ЖКХ</vt:lpstr>
      <vt:lpstr>ЛОГ БЦ</vt:lpstr>
      <vt:lpstr>Загрузка в АСЮЛ</vt:lpstr>
      <vt:lpstr>ЛОГ и ЛОГ переноса АСЮЛ</vt:lpstr>
      <vt:lpstr>Формирование и направление Отчета 5.4</vt:lpstr>
      <vt:lpstr>Подтверждение выгрузки ЭЦП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Слепцова Людмила Александровна</cp:lastModifiedBy>
  <cp:revision>129</cp:revision>
  <dcterms:created xsi:type="dcterms:W3CDTF">2018-09-04T12:10:47Z</dcterms:created>
  <dcterms:modified xsi:type="dcterms:W3CDTF">2022-05-31T03:21:03Z</dcterms:modified>
</cp:coreProperties>
</file>