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81" r:id="rId4"/>
    <p:sldId id="280" r:id="rId5"/>
    <p:sldId id="282" r:id="rId6"/>
    <p:sldId id="260" r:id="rId7"/>
    <p:sldId id="263" r:id="rId8"/>
    <p:sldId id="265" r:id="rId9"/>
    <p:sldId id="266" r:id="rId10"/>
    <p:sldId id="267" r:id="rId11"/>
    <p:sldId id="268" r:id="rId12"/>
    <p:sldId id="269" r:id="rId13"/>
    <p:sldId id="264" r:id="rId14"/>
    <p:sldId id="261" r:id="rId15"/>
    <p:sldId id="270" r:id="rId16"/>
    <p:sldId id="277" r:id="rId17"/>
    <p:sldId id="271" r:id="rId18"/>
    <p:sldId id="284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CFDE"/>
    <a:srgbClr val="FEE6E6"/>
    <a:srgbClr val="FEDADA"/>
    <a:srgbClr val="FEB8B8"/>
    <a:srgbClr val="F1FCFE"/>
    <a:srgbClr val="DBF6FE"/>
    <a:srgbClr val="6BC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5" d="100"/>
          <a:sy n="125" d="100"/>
        </p:scale>
        <p:origin x="-1230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sv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65799B3C-C56A-46B6-B6F8-A6D4F13DCA1E}"/>
              </a:ext>
            </a:extLst>
          </p:cNvPr>
          <p:cNvSpPr/>
          <p:nvPr/>
        </p:nvSpPr>
        <p:spPr>
          <a:xfrm>
            <a:off x="255864" y="2235200"/>
            <a:ext cx="8632271" cy="2387600"/>
          </a:xfrm>
          <a:prstGeom prst="round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702510"/>
            <a:ext cx="8001000" cy="2387600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Загрузки и выгрузка сведений в подсистему «АСЮЛ»</a:t>
            </a:r>
            <a:endParaRPr 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9E0F9A00-72A3-4F51-8A26-36E30396B64B}"/>
              </a:ext>
            </a:extLst>
          </p:cNvPr>
          <p:cNvSpPr/>
          <p:nvPr/>
        </p:nvSpPr>
        <p:spPr>
          <a:xfrm>
            <a:off x="335559" y="2315361"/>
            <a:ext cx="8430935" cy="2223083"/>
          </a:xfrm>
          <a:prstGeom prst="round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Дом">
            <a:extLst>
              <a:ext uri="{FF2B5EF4-FFF2-40B4-BE49-F238E27FC236}">
                <a16:creationId xmlns:a16="http://schemas.microsoft.com/office/drawing/2014/main" xmlns="" id="{F7D9EB22-D192-4330-BF1F-D6A67C840E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44588" y="1379551"/>
            <a:ext cx="989149" cy="98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BC4DC9E-EB5D-469D-AB40-6AAB5E4012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23963" y="1078503"/>
            <a:ext cx="3868340" cy="500105"/>
          </a:xfrm>
        </p:spPr>
        <p:txBody>
          <a:bodyPr/>
          <a:lstStyle/>
          <a:p>
            <a:r>
              <a:rPr lang="ru-RU" dirty="0" err="1"/>
              <a:t>Биллинговый</a:t>
            </a:r>
            <a:r>
              <a:rPr lang="ru-RU" dirty="0"/>
              <a:t> центр</a:t>
            </a:r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xmlns="" id="{95162BC6-6C0B-40D1-B5EE-D3B0D018AD8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" b="32172"/>
          <a:stretch/>
        </p:blipFill>
        <p:spPr>
          <a:xfrm>
            <a:off x="1837372" y="1578609"/>
            <a:ext cx="7241172" cy="2187714"/>
          </a:xfrm>
        </p:spPr>
      </p:pic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09656415-D207-46F1-86A8-5C4C53413A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5502" y="4192973"/>
            <a:ext cx="4145734" cy="424605"/>
          </a:xfrm>
        </p:spPr>
        <p:txBody>
          <a:bodyPr/>
          <a:lstStyle/>
          <a:p>
            <a:r>
              <a:rPr lang="ru-RU" dirty="0"/>
              <a:t>Интеграционная подсистема</a:t>
            </a:r>
          </a:p>
        </p:txBody>
      </p:sp>
      <p:pic>
        <p:nvPicPr>
          <p:cNvPr id="15" name="Объект 14">
            <a:extLst>
              <a:ext uri="{FF2B5EF4-FFF2-40B4-BE49-F238E27FC236}">
                <a16:creationId xmlns:a16="http://schemas.microsoft.com/office/drawing/2014/main" xmlns="" id="{94EB0BE0-CB13-462E-9A30-C3987221FA2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74"/>
          <a:stretch/>
        </p:blipFill>
        <p:spPr>
          <a:xfrm>
            <a:off x="204474" y="4617577"/>
            <a:ext cx="7896293" cy="2032587"/>
          </a:xfrm>
        </p:spPr>
      </p:pic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71D5046D-9DB9-40E0-B737-928D937295B1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оединитель: уступ 16">
            <a:extLst>
              <a:ext uri="{FF2B5EF4-FFF2-40B4-BE49-F238E27FC236}">
                <a16:creationId xmlns:a16="http://schemas.microsoft.com/office/drawing/2014/main" xmlns="" id="{9A5AB6A9-FC2B-44FC-BD4E-7EF12C151698}"/>
              </a:ext>
            </a:extLst>
          </p:cNvPr>
          <p:cNvCxnSpPr>
            <a:endCxn id="4" idx="1"/>
          </p:cNvCxnSpPr>
          <p:nvPr/>
        </p:nvCxnSpPr>
        <p:spPr>
          <a:xfrm>
            <a:off x="1073791" y="1055126"/>
            <a:ext cx="4950172" cy="273430"/>
          </a:xfrm>
          <a:prstGeom prst="bent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оединитель: уступ 18">
            <a:extLst>
              <a:ext uri="{FF2B5EF4-FFF2-40B4-BE49-F238E27FC236}">
                <a16:creationId xmlns:a16="http://schemas.microsoft.com/office/drawing/2014/main" xmlns="" id="{53128257-9103-4749-B41A-AEA472AE425E}"/>
              </a:ext>
            </a:extLst>
          </p:cNvPr>
          <p:cNvCxnSpPr>
            <a:cxnSpLocks/>
          </p:cNvCxnSpPr>
          <p:nvPr/>
        </p:nvCxnSpPr>
        <p:spPr>
          <a:xfrm rot="5400000">
            <a:off x="-286213" y="2463274"/>
            <a:ext cx="3155448" cy="435440"/>
          </a:xfrm>
          <a:prstGeom prst="bent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731A53E1-BE2A-4D88-9E04-BFBDFF953F07}"/>
              </a:ext>
            </a:extLst>
          </p:cNvPr>
          <p:cNvSpPr/>
          <p:nvPr/>
        </p:nvSpPr>
        <p:spPr>
          <a:xfrm>
            <a:off x="0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07EC20-FA34-47C6-8E9A-231184633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07835"/>
            <a:ext cx="7886700" cy="823913"/>
          </a:xfrm>
        </p:spPr>
        <p:txBody>
          <a:bodyPr/>
          <a:lstStyle/>
          <a:p>
            <a:pPr algn="ctr"/>
            <a:r>
              <a:rPr lang="ru-RU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Сведения о выгрузке</a:t>
            </a:r>
          </a:p>
        </p:txBody>
      </p:sp>
      <p:pic>
        <p:nvPicPr>
          <p:cNvPr id="5" name="Рисунок 4" descr="Схема ветвления">
            <a:extLst>
              <a:ext uri="{FF2B5EF4-FFF2-40B4-BE49-F238E27FC236}">
                <a16:creationId xmlns:a16="http://schemas.microsoft.com/office/drawing/2014/main" xmlns="" id="{8EBD0A3B-2610-43CB-B308-F509FEC2BB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0800000">
            <a:off x="8191525" y="254255"/>
            <a:ext cx="647650" cy="6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372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3351212" y="3667124"/>
            <a:ext cx="2306955" cy="40195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Загрузка в АСЮЛ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03620" y="2232661"/>
            <a:ext cx="2133600" cy="41909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РИС ЖКХ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40080" y="2232660"/>
            <a:ext cx="2209800" cy="4191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/>
              <a:t>Биллинговый</a:t>
            </a:r>
            <a:r>
              <a:rPr lang="ru-RU" dirty="0"/>
              <a:t> Центр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524250" y="1394460"/>
            <a:ext cx="1935480" cy="4038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Данные для выгрузки</a:t>
            </a:r>
          </a:p>
        </p:txBody>
      </p:sp>
      <p:cxnSp>
        <p:nvCxnSpPr>
          <p:cNvPr id="30" name="Соединительная линия уступом 29"/>
          <p:cNvCxnSpPr>
            <a:stCxn id="14" idx="1"/>
            <a:endCxn id="13" idx="0"/>
          </p:cNvCxnSpPr>
          <p:nvPr/>
        </p:nvCxnSpPr>
        <p:spPr>
          <a:xfrm rot="10800000" flipV="1">
            <a:off x="1744980" y="1596390"/>
            <a:ext cx="1779270" cy="636270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>
            <a:stCxn id="14" idx="3"/>
            <a:endCxn id="12" idx="0"/>
          </p:cNvCxnSpPr>
          <p:nvPr/>
        </p:nvCxnSpPr>
        <p:spPr>
          <a:xfrm>
            <a:off x="5459730" y="1596390"/>
            <a:ext cx="1710690" cy="636271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3524250" y="377190"/>
            <a:ext cx="1935480" cy="46863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Организация</a:t>
            </a:r>
          </a:p>
        </p:txBody>
      </p:sp>
      <p:cxnSp>
        <p:nvCxnSpPr>
          <p:cNvPr id="39" name="Прямая со стрелкой 38"/>
          <p:cNvCxnSpPr>
            <a:stCxn id="36" idx="2"/>
            <a:endCxn id="14" idx="0"/>
          </p:cNvCxnSpPr>
          <p:nvPr/>
        </p:nvCxnSpPr>
        <p:spPr>
          <a:xfrm>
            <a:off x="4491990" y="845820"/>
            <a:ext cx="0" cy="54864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ямоугольник 52"/>
          <p:cNvSpPr/>
          <p:nvPr/>
        </p:nvSpPr>
        <p:spPr>
          <a:xfrm>
            <a:off x="3536950" y="2782254"/>
            <a:ext cx="1935480" cy="4038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Лог выгрузки</a:t>
            </a:r>
          </a:p>
        </p:txBody>
      </p:sp>
      <p:cxnSp>
        <p:nvCxnSpPr>
          <p:cNvPr id="55" name="Соединительная линия уступом 54"/>
          <p:cNvCxnSpPr>
            <a:stCxn id="13" idx="3"/>
            <a:endCxn id="53" idx="0"/>
          </p:cNvCxnSpPr>
          <p:nvPr/>
        </p:nvCxnSpPr>
        <p:spPr>
          <a:xfrm>
            <a:off x="2849880" y="2442210"/>
            <a:ext cx="1654810" cy="340044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Соединительная линия уступом 58"/>
          <p:cNvCxnSpPr>
            <a:stCxn id="12" idx="1"/>
            <a:endCxn id="53" idx="0"/>
          </p:cNvCxnSpPr>
          <p:nvPr/>
        </p:nvCxnSpPr>
        <p:spPr>
          <a:xfrm rot="10800000" flipV="1">
            <a:off x="4504690" y="2442210"/>
            <a:ext cx="1598930" cy="340043"/>
          </a:xfrm>
          <a:prstGeom prst="bentConnector2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stCxn id="53" idx="2"/>
            <a:endCxn id="11" idx="0"/>
          </p:cNvCxnSpPr>
          <p:nvPr/>
        </p:nvCxnSpPr>
        <p:spPr>
          <a:xfrm>
            <a:off x="4504690" y="3186114"/>
            <a:ext cx="0" cy="481010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4491989" y="3204507"/>
            <a:ext cx="438838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400" dirty="0"/>
              <a:t>нет</a:t>
            </a:r>
          </a:p>
        </p:txBody>
      </p:sp>
      <p:cxnSp>
        <p:nvCxnSpPr>
          <p:cNvPr id="65" name="Соединительная линия уступом 64"/>
          <p:cNvCxnSpPr>
            <a:stCxn id="53" idx="3"/>
            <a:endCxn id="36" idx="3"/>
          </p:cNvCxnSpPr>
          <p:nvPr/>
        </p:nvCxnSpPr>
        <p:spPr>
          <a:xfrm flipH="1" flipV="1">
            <a:off x="5459730" y="611505"/>
            <a:ext cx="12700" cy="2372679"/>
          </a:xfrm>
          <a:prstGeom prst="bentConnector3">
            <a:avLst>
              <a:gd name="adj1" fmla="val -24720000"/>
            </a:avLst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5645466" y="2898220"/>
            <a:ext cx="3722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да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3536950" y="4481393"/>
            <a:ext cx="1935480" cy="4038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Лог загрузки</a:t>
            </a:r>
          </a:p>
        </p:txBody>
      </p:sp>
      <p:cxnSp>
        <p:nvCxnSpPr>
          <p:cNvPr id="79" name="Прямая со стрелкой 78"/>
          <p:cNvCxnSpPr>
            <a:stCxn id="11" idx="2"/>
            <a:endCxn id="78" idx="0"/>
          </p:cNvCxnSpPr>
          <p:nvPr/>
        </p:nvCxnSpPr>
        <p:spPr>
          <a:xfrm>
            <a:off x="4504690" y="4069079"/>
            <a:ext cx="0" cy="412314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>
            <a:stCxn id="78" idx="2"/>
            <a:endCxn id="114" idx="0"/>
          </p:cNvCxnSpPr>
          <p:nvPr/>
        </p:nvCxnSpPr>
        <p:spPr>
          <a:xfrm>
            <a:off x="4504690" y="4885253"/>
            <a:ext cx="0" cy="443448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4491989" y="4889896"/>
            <a:ext cx="438838" cy="307777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r>
              <a:rPr lang="ru-RU" sz="1400" dirty="0"/>
              <a:t>нет</a:t>
            </a:r>
          </a:p>
        </p:txBody>
      </p:sp>
      <p:cxnSp>
        <p:nvCxnSpPr>
          <p:cNvPr id="104" name="Соединительная линия уступом 103"/>
          <p:cNvCxnSpPr>
            <a:stCxn id="78" idx="1"/>
            <a:endCxn id="36" idx="1"/>
          </p:cNvCxnSpPr>
          <p:nvPr/>
        </p:nvCxnSpPr>
        <p:spPr>
          <a:xfrm rot="10800000">
            <a:off x="3524250" y="611505"/>
            <a:ext cx="12700" cy="4071818"/>
          </a:xfrm>
          <a:prstGeom prst="bentConnector3">
            <a:avLst>
              <a:gd name="adj1" fmla="val 23920000"/>
            </a:avLst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2912953" y="4383999"/>
            <a:ext cx="3722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да</a:t>
            </a: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3769360" y="5328701"/>
            <a:ext cx="1470660" cy="3143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Отчет 5.4</a:t>
            </a:r>
          </a:p>
        </p:txBody>
      </p:sp>
      <p:sp>
        <p:nvSpPr>
          <p:cNvPr id="147" name="Скругленный прямоугольник 146"/>
          <p:cNvSpPr/>
          <p:nvPr/>
        </p:nvSpPr>
        <p:spPr>
          <a:xfrm>
            <a:off x="3344862" y="6207823"/>
            <a:ext cx="2294254" cy="47011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Подтверждение выгрузки ЭЦП</a:t>
            </a:r>
          </a:p>
        </p:txBody>
      </p:sp>
      <p:cxnSp>
        <p:nvCxnSpPr>
          <p:cNvPr id="148" name="Прямая со стрелкой 147"/>
          <p:cNvCxnSpPr>
            <a:stCxn id="114" idx="2"/>
            <a:endCxn id="147" idx="0"/>
          </p:cNvCxnSpPr>
          <p:nvPr/>
        </p:nvCxnSpPr>
        <p:spPr>
          <a:xfrm flipH="1">
            <a:off x="4491989" y="5643026"/>
            <a:ext cx="12701" cy="564797"/>
          </a:xfrm>
          <a:prstGeom prst="straightConnector1">
            <a:avLst/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/>
          <p:cNvSpPr txBox="1"/>
          <p:nvPr/>
        </p:nvSpPr>
        <p:spPr>
          <a:xfrm>
            <a:off x="4504690" y="5771535"/>
            <a:ext cx="11336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правильный</a:t>
            </a:r>
          </a:p>
        </p:txBody>
      </p:sp>
      <p:cxnSp>
        <p:nvCxnSpPr>
          <p:cNvPr id="153" name="Соединительная линия уступом 152"/>
          <p:cNvCxnSpPr>
            <a:stCxn id="114" idx="3"/>
          </p:cNvCxnSpPr>
          <p:nvPr/>
        </p:nvCxnSpPr>
        <p:spPr>
          <a:xfrm flipH="1" flipV="1">
            <a:off x="4491989" y="1051560"/>
            <a:ext cx="748031" cy="4434304"/>
          </a:xfrm>
          <a:prstGeom prst="bentConnector4">
            <a:avLst>
              <a:gd name="adj1" fmla="val -494057"/>
              <a:gd name="adj2" fmla="val 100060"/>
            </a:avLst>
          </a:prstGeom>
          <a:ln w="19050">
            <a:solidFill>
              <a:schemeClr val="accent1">
                <a:lumMod val="75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/>
          <p:cNvSpPr txBox="1"/>
          <p:nvPr/>
        </p:nvSpPr>
        <p:spPr>
          <a:xfrm>
            <a:off x="5638334" y="5197673"/>
            <a:ext cx="1319592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400" dirty="0"/>
              <a:t>неправильный</a:t>
            </a:r>
          </a:p>
        </p:txBody>
      </p:sp>
    </p:spTree>
    <p:extLst>
      <p:ext uri="{BB962C8B-B14F-4D97-AF65-F5344CB8AC3E}">
        <p14:creationId xmlns:p14="http://schemas.microsoft.com/office/powerpoint/2010/main" val="2527681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xmlns="" id="{0F39DFAF-FE17-47C6-BFA5-3766AD186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53332"/>
            <a:ext cx="7886700" cy="775776"/>
          </a:xfrm>
        </p:spPr>
        <p:txBody>
          <a:bodyPr/>
          <a:lstStyle/>
          <a:p>
            <a:endParaRPr lang="ru-RU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001D0694-FDBB-4E55-A65E-B30EBA403CCA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DB8DAE5-630D-4B89-BFFF-A708C3E99AB7}"/>
              </a:ext>
            </a:extLst>
          </p:cNvPr>
          <p:cNvSpPr/>
          <p:nvPr/>
        </p:nvSpPr>
        <p:spPr>
          <a:xfrm>
            <a:off x="0" y="-17008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	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A4FF1BC2-82EC-456C-A27E-45BD9E3909BF}"/>
              </a:ext>
            </a:extLst>
          </p:cNvPr>
          <p:cNvSpPr/>
          <p:nvPr/>
        </p:nvSpPr>
        <p:spPr>
          <a:xfrm>
            <a:off x="174857" y="1707026"/>
            <a:ext cx="4186633" cy="2043345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Не заполнено обязательное поле «ГВС/ХВС/ВК/ТЭ/КК», «ЭОТ/ЛТ», «Код водоснабжения», «Тип дома», «Количество этажей», «Тип поставки по водоотведению»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xmlns="" id="{AA578261-8E9E-4FC8-8CFC-DFC2D24755F7}"/>
              </a:ext>
            </a:extLst>
          </p:cNvPr>
          <p:cNvSpPr/>
          <p:nvPr/>
        </p:nvSpPr>
        <p:spPr>
          <a:xfrm>
            <a:off x="2562228" y="4402379"/>
            <a:ext cx="4186633" cy="2043341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Дом не указан в ЖФ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ЭОТ=ЛТ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Не заведены Льготные тарифы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Не указан код благоустройства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Отсутствуют значения нормативов для кода благоустройства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xmlns="" id="{F9B142EA-3E4E-4A8A-AF8D-BB9D95352620}"/>
              </a:ext>
            </a:extLst>
          </p:cNvPr>
          <p:cNvSpPr/>
          <p:nvPr/>
        </p:nvSpPr>
        <p:spPr>
          <a:xfrm>
            <a:off x="4782512" y="1707026"/>
            <a:ext cx="4186633" cy="2043345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Данные для выгрузки заполняет организация, при ошибке в выгрузке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</a:rPr>
              <a:t>логи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исправляет организация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816AC0D8-AF0F-4617-A948-467C0E85ADAF}"/>
              </a:ext>
            </a:extLst>
          </p:cNvPr>
          <p:cNvSpPr txBox="1"/>
          <p:nvPr/>
        </p:nvSpPr>
        <p:spPr>
          <a:xfrm>
            <a:off x="183614" y="246575"/>
            <a:ext cx="8669040" cy="7017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defRPr>
            </a:lvl1pPr>
          </a:lstStyle>
          <a:p>
            <a:pPr algn="ctr"/>
            <a:r>
              <a:rPr lang="ru-RU" sz="4000" b="1" dirty="0"/>
              <a:t>ЛОГ (ошибка выгрузки/загрузки)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EE3759E-879D-416C-892D-4D497C866127}"/>
              </a:ext>
            </a:extLst>
          </p:cNvPr>
          <p:cNvSpPr txBox="1"/>
          <p:nvPr/>
        </p:nvSpPr>
        <p:spPr>
          <a:xfrm>
            <a:off x="1661019" y="1336223"/>
            <a:ext cx="918841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b="1" dirty="0"/>
              <a:t>ЛОГ БЦ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1C399A0-8082-4BA8-AFCC-09D921E09713}"/>
              </a:ext>
            </a:extLst>
          </p:cNvPr>
          <p:cNvSpPr txBox="1"/>
          <p:nvPr/>
        </p:nvSpPr>
        <p:spPr>
          <a:xfrm>
            <a:off x="6425223" y="1336223"/>
            <a:ext cx="103425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b="1" dirty="0"/>
              <a:t>ЛОГ РИС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4627E12-DF0E-4B6B-84A2-160E785B70A7}"/>
              </a:ext>
            </a:extLst>
          </p:cNvPr>
          <p:cNvSpPr txBox="1"/>
          <p:nvPr/>
        </p:nvSpPr>
        <p:spPr>
          <a:xfrm>
            <a:off x="4121395" y="4032938"/>
            <a:ext cx="1244315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b="1" dirty="0"/>
              <a:t>ЛОГ АСЮЛ</a:t>
            </a:r>
          </a:p>
        </p:txBody>
      </p:sp>
    </p:spTree>
    <p:extLst>
      <p:ext uri="{BB962C8B-B14F-4D97-AF65-F5344CB8AC3E}">
        <p14:creationId xmlns:p14="http://schemas.microsoft.com/office/powerpoint/2010/main" val="1110174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9DE34DFA-4ED9-4D36-A268-18DFB91EEC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3" t="-237" r="-258" b="61133"/>
          <a:stretch/>
        </p:blipFill>
        <p:spPr>
          <a:xfrm>
            <a:off x="190500" y="2133600"/>
            <a:ext cx="8869415" cy="2194560"/>
          </a:xfr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5BFEF3E8-7671-4FD1-AC75-751F057E68AD}"/>
              </a:ext>
            </a:extLst>
          </p:cNvPr>
          <p:cNvSpPr/>
          <p:nvPr/>
        </p:nvSpPr>
        <p:spPr>
          <a:xfrm>
            <a:off x="0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03A0E4-8DAF-4813-BF66-6AD65F3F7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118" y="379504"/>
            <a:ext cx="7901763" cy="652244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ЛОГ РИС ЖКХ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9BB50A1F-96A5-4D44-88EB-F49DA94D13F9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 descr="Скачивать">
            <a:extLst>
              <a:ext uri="{FF2B5EF4-FFF2-40B4-BE49-F238E27FC236}">
                <a16:creationId xmlns:a16="http://schemas.microsoft.com/office/drawing/2014/main" xmlns="" id="{8CFA76E9-5486-4689-AB9C-06355403AA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178391" y="285686"/>
            <a:ext cx="623510" cy="62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59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F77EB282-31BB-4153-A9E7-95181C652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" r="-1" b="58511"/>
          <a:stretch/>
        </p:blipFill>
        <p:spPr>
          <a:xfrm>
            <a:off x="129540" y="2020082"/>
            <a:ext cx="8923020" cy="2300457"/>
          </a:xfr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5B85DDE1-4056-4E36-986E-86F159374281}"/>
              </a:ext>
            </a:extLst>
          </p:cNvPr>
          <p:cNvSpPr/>
          <p:nvPr/>
        </p:nvSpPr>
        <p:spPr>
          <a:xfrm>
            <a:off x="0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F8B084B0-AA7C-45DA-B460-EB3F784FBF41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24E5A316-1479-4EE7-968B-C84F14418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058" y="333365"/>
            <a:ext cx="8273877" cy="698383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ЛОГ БЦ</a:t>
            </a:r>
          </a:p>
        </p:txBody>
      </p:sp>
      <p:pic>
        <p:nvPicPr>
          <p:cNvPr id="8" name="Рисунок 7" descr="Скачивать">
            <a:extLst>
              <a:ext uri="{FF2B5EF4-FFF2-40B4-BE49-F238E27FC236}">
                <a16:creationId xmlns:a16="http://schemas.microsoft.com/office/drawing/2014/main" xmlns="" id="{8CFA76E9-5486-4689-AB9C-06355403AA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178391" y="285686"/>
            <a:ext cx="623510" cy="62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594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4">
            <a:extLst>
              <a:ext uri="{FF2B5EF4-FFF2-40B4-BE49-F238E27FC236}">
                <a16:creationId xmlns:a16="http://schemas.microsoft.com/office/drawing/2014/main" xmlns="" id="{004FC6F1-1257-4D4C-AD40-BDABAB9C05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2492" y="1061515"/>
            <a:ext cx="8791688" cy="863768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34ABDF3-4CD9-49F2-9AA1-3078A688D1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568" b="30720"/>
          <a:stretch/>
        </p:blipFill>
        <p:spPr>
          <a:xfrm>
            <a:off x="714748" y="2347750"/>
            <a:ext cx="7714503" cy="443461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D580BD2-65D0-4D7C-A11D-DC05EBAF3712}"/>
              </a:ext>
            </a:extLst>
          </p:cNvPr>
          <p:cNvSpPr txBox="1"/>
          <p:nvPr/>
        </p:nvSpPr>
        <p:spPr>
          <a:xfrm>
            <a:off x="179817" y="1978418"/>
            <a:ext cx="2502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Путь исправления лога: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3B2CACD-F2C8-454A-A4D0-D23868D1369E}"/>
              </a:ext>
            </a:extLst>
          </p:cNvPr>
          <p:cNvSpPr/>
          <p:nvPr/>
        </p:nvSpPr>
        <p:spPr>
          <a:xfrm>
            <a:off x="-3665" y="-23468"/>
            <a:ext cx="9144000" cy="77715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408E1535-6459-43FE-A0EF-DAC1561A0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985" y="89644"/>
            <a:ext cx="7886700" cy="671119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prstClr val="black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Пример 1: устранения лога из БЦ – «Тип дома»</a:t>
            </a:r>
            <a:endParaRPr lang="ru-RU" sz="2800" b="1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15AA6253-FE29-40E4-B8AD-AC0DAB3B7D55}"/>
              </a:ext>
            </a:extLst>
          </p:cNvPr>
          <p:cNvCxnSpPr>
            <a:cxnSpLocks/>
          </p:cNvCxnSpPr>
          <p:nvPr/>
        </p:nvCxnSpPr>
        <p:spPr>
          <a:xfrm>
            <a:off x="0" y="753693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 descr="Лупа">
            <a:extLst>
              <a:ext uri="{FF2B5EF4-FFF2-40B4-BE49-F238E27FC236}">
                <a16:creationId xmlns:a16="http://schemas.microsoft.com/office/drawing/2014/main" xmlns="" id="{B6DFE05C-B0B8-4C1A-8742-B4E4CC22B5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434302" y="229018"/>
            <a:ext cx="391708" cy="39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3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809AD07B-105B-4847-A068-2E08DFD8B2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104" b="26341"/>
          <a:stretch/>
        </p:blipFill>
        <p:spPr>
          <a:xfrm>
            <a:off x="611062" y="546088"/>
            <a:ext cx="7765149" cy="201661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AB41859-2AA7-436E-B419-67751C92E8C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15" b="15979"/>
          <a:stretch/>
        </p:blipFill>
        <p:spPr>
          <a:xfrm>
            <a:off x="239514" y="3029133"/>
            <a:ext cx="8634533" cy="334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92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A9F6657E-60A0-42B4-BBCD-EC8700C746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" y="243840"/>
            <a:ext cx="8884920" cy="6027420"/>
          </a:xfrm>
        </p:spPr>
      </p:pic>
    </p:spTree>
    <p:extLst>
      <p:ext uri="{BB962C8B-B14F-4D97-AF65-F5344CB8AC3E}">
        <p14:creationId xmlns:p14="http://schemas.microsoft.com/office/powerpoint/2010/main" val="29317939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3B2CACD-F2C8-454A-A4D0-D23868D1369E}"/>
              </a:ext>
            </a:extLst>
          </p:cNvPr>
          <p:cNvSpPr/>
          <p:nvPr/>
        </p:nvSpPr>
        <p:spPr>
          <a:xfrm>
            <a:off x="-3665" y="-23468"/>
            <a:ext cx="9144000" cy="77715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15AA6253-FE29-40E4-B8AD-AC0DAB3B7D55}"/>
              </a:ext>
            </a:extLst>
          </p:cNvPr>
          <p:cNvCxnSpPr>
            <a:cxnSpLocks/>
          </p:cNvCxnSpPr>
          <p:nvPr/>
        </p:nvCxnSpPr>
        <p:spPr>
          <a:xfrm>
            <a:off x="0" y="753693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745A900-BB3D-450F-BF0D-6C7D5476F314}"/>
              </a:ext>
            </a:extLst>
          </p:cNvPr>
          <p:cNvSpPr txBox="1"/>
          <p:nvPr/>
        </p:nvSpPr>
        <p:spPr>
          <a:xfrm>
            <a:off x="285402" y="128110"/>
            <a:ext cx="8573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rPr>
              <a:t>Пример2. Устранение лога из БЦ по водоотведению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BBEE2BA-18BA-42F0-85D3-61C4236FC4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" r="378"/>
          <a:stretch/>
        </p:blipFill>
        <p:spPr>
          <a:xfrm>
            <a:off x="376337" y="978217"/>
            <a:ext cx="8482261" cy="5648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827B299-0841-43F8-AF39-DB01EBF66716}"/>
              </a:ext>
            </a:extLst>
          </p:cNvPr>
          <p:cNvSpPr txBox="1"/>
          <p:nvPr/>
        </p:nvSpPr>
        <p:spPr>
          <a:xfrm>
            <a:off x="285402" y="1552480"/>
            <a:ext cx="2502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Путь исправления лога: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60A5666-457E-4CA3-8307-C6CBE11B83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292" b="32024"/>
          <a:stretch/>
        </p:blipFill>
        <p:spPr>
          <a:xfrm>
            <a:off x="1256869" y="1921812"/>
            <a:ext cx="6622932" cy="472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13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12A20A6E-824B-4A48-A1C9-1F4839049C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350" b="24574"/>
          <a:stretch/>
        </p:blipFill>
        <p:spPr>
          <a:xfrm>
            <a:off x="492626" y="437991"/>
            <a:ext cx="8018914" cy="2003878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D2F57E6-40FF-4458-AE7C-E96DDE86A1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707" b="47362"/>
          <a:stretch/>
        </p:blipFill>
        <p:spPr>
          <a:xfrm>
            <a:off x="309746" y="3411553"/>
            <a:ext cx="8478897" cy="287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242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045E865-9C97-450A-917B-CB68EB8AD3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" y="83820"/>
            <a:ext cx="8671560" cy="6271259"/>
          </a:xfrm>
        </p:spPr>
      </p:pic>
    </p:spTree>
    <p:extLst>
      <p:ext uri="{BB962C8B-B14F-4D97-AF65-F5344CB8AC3E}">
        <p14:creationId xmlns:p14="http://schemas.microsoft.com/office/powerpoint/2010/main" val="1315756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3B2CACD-F2C8-454A-A4D0-D23868D1369E}"/>
              </a:ext>
            </a:extLst>
          </p:cNvPr>
          <p:cNvSpPr/>
          <p:nvPr/>
        </p:nvSpPr>
        <p:spPr>
          <a:xfrm>
            <a:off x="-3665" y="-23468"/>
            <a:ext cx="9144000" cy="77715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15AA6253-FE29-40E4-B8AD-AC0DAB3B7D55}"/>
              </a:ext>
            </a:extLst>
          </p:cNvPr>
          <p:cNvCxnSpPr>
            <a:cxnSpLocks/>
          </p:cNvCxnSpPr>
          <p:nvPr/>
        </p:nvCxnSpPr>
        <p:spPr>
          <a:xfrm>
            <a:off x="0" y="753693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79609EE-7265-489E-A951-36A48A3F8D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590" b="22710"/>
          <a:stretch/>
        </p:blipFill>
        <p:spPr>
          <a:xfrm>
            <a:off x="259963" y="1021081"/>
            <a:ext cx="8563987" cy="16916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5D79B-766D-45AA-B083-78D2ADE2E506}"/>
              </a:ext>
            </a:extLst>
          </p:cNvPr>
          <p:cNvSpPr txBox="1"/>
          <p:nvPr/>
        </p:nvSpPr>
        <p:spPr>
          <a:xfrm>
            <a:off x="259963" y="-77308"/>
            <a:ext cx="8624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400">
                <a:latin typeface="Microsoft JhengHei UI" panose="020B0604030504040204" pitchFamily="34" charset="-120"/>
                <a:ea typeface="Microsoft JhengHei UI" panose="020B0604030504040204" pitchFamily="34" charset="-120"/>
                <a:cs typeface="+mj-cs"/>
              </a:defRPr>
            </a:lvl1pPr>
          </a:lstStyle>
          <a:p>
            <a:r>
              <a:rPr lang="ru-RU" b="1" dirty="0"/>
              <a:t>Пример3. Устранение лога из БЦ – «Отапливаемая площадь больше общей площади», «вид ГВС».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8EAF83A-9C7D-4AEE-AE1D-2C6326CFA4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7" t="17717" r="19547" b="8302"/>
          <a:stretch/>
        </p:blipFill>
        <p:spPr>
          <a:xfrm>
            <a:off x="1234440" y="3136571"/>
            <a:ext cx="6545580" cy="354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595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4">
            <a:extLst>
              <a:ext uri="{FF2B5EF4-FFF2-40B4-BE49-F238E27FC236}">
                <a16:creationId xmlns:a16="http://schemas.microsoft.com/office/drawing/2014/main" xmlns="" id="{2658A47A-3CFF-4838-B36E-83F2BFD83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60" y="1360440"/>
            <a:ext cx="8512477" cy="4439123"/>
          </a:xfr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962E45C5-511F-4B1F-88C9-3C0189163D12}"/>
              </a:ext>
            </a:extLst>
          </p:cNvPr>
          <p:cNvSpPr/>
          <p:nvPr/>
        </p:nvSpPr>
        <p:spPr>
          <a:xfrm>
            <a:off x="-2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F4FEA1D8-E8E3-47A2-B03D-E5DC039B8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8" y="184558"/>
            <a:ext cx="7886700" cy="780176"/>
          </a:xfrm>
        </p:spPr>
        <p:txBody>
          <a:bodyPr/>
          <a:lstStyle/>
          <a:p>
            <a:pPr algn="ctr"/>
            <a:r>
              <a:rPr lang="ru-RU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Загрузка в АСЮЛ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BD95767B-137E-4E36-A673-571430EC31C1}"/>
              </a:ext>
            </a:extLst>
          </p:cNvPr>
          <p:cNvCxnSpPr>
            <a:cxnSpLocks/>
          </p:cNvCxnSpPr>
          <p:nvPr/>
        </p:nvCxnSpPr>
        <p:spPr>
          <a:xfrm>
            <a:off x="0" y="1031748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 descr="Круговая стрелка">
            <a:extLst>
              <a:ext uri="{FF2B5EF4-FFF2-40B4-BE49-F238E27FC236}">
                <a16:creationId xmlns:a16="http://schemas.microsoft.com/office/drawing/2014/main" xmlns="" id="{94ECC7DB-0D30-4F90-96F1-4180424997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194078" y="249442"/>
            <a:ext cx="650407" cy="650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67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9C47E80-5FE6-433E-9F63-F05F871A1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4891" y="1825625"/>
            <a:ext cx="7734217" cy="4351337"/>
          </a:xfr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9689B89-EABA-4060-A866-A2984B398F39}"/>
              </a:ext>
            </a:extLst>
          </p:cNvPr>
          <p:cNvSpPr/>
          <p:nvPr/>
        </p:nvSpPr>
        <p:spPr>
          <a:xfrm>
            <a:off x="-1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2FE06267-7BDD-4E99-A32D-967135CFCDB0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73CDD9-D027-4152-BE38-D35C8E1C2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229016"/>
            <a:ext cx="7886700" cy="82611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ЛОГ и ЛОГ переноса АСЮЛ</a:t>
            </a:r>
          </a:p>
        </p:txBody>
      </p:sp>
      <p:pic>
        <p:nvPicPr>
          <p:cNvPr id="7" name="Рисунок 6" descr="Скачивать">
            <a:extLst>
              <a:ext uri="{FF2B5EF4-FFF2-40B4-BE49-F238E27FC236}">
                <a16:creationId xmlns:a16="http://schemas.microsoft.com/office/drawing/2014/main" xmlns="" id="{FC880938-4B2B-418F-90F5-A1E7236C3F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361271" y="285686"/>
            <a:ext cx="623510" cy="62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485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1430D1DE-5013-4C9F-B086-5B7848F477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" y="1752600"/>
            <a:ext cx="8976360" cy="2862810"/>
          </a:xfr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CB132E6F-C25F-4FD2-BE87-D0C83E0B1549}"/>
              </a:ext>
            </a:extLst>
          </p:cNvPr>
          <p:cNvSpPr/>
          <p:nvPr/>
        </p:nvSpPr>
        <p:spPr>
          <a:xfrm>
            <a:off x="0" y="1169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5B43406D-8564-44ED-80A4-D2354BD4310B}"/>
              </a:ext>
            </a:extLst>
          </p:cNvPr>
          <p:cNvCxnSpPr>
            <a:cxnSpLocks/>
          </p:cNvCxnSpPr>
          <p:nvPr/>
        </p:nvCxnSpPr>
        <p:spPr>
          <a:xfrm>
            <a:off x="0" y="1055126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D3A77E-323F-4C2B-A801-C86835D17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92947"/>
            <a:ext cx="7886700" cy="83880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Пример лог переноса в </a:t>
            </a:r>
            <a:r>
              <a:rPr lang="ru-RU" sz="3600" b="1" dirty="0" err="1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АСЮЛе</a:t>
            </a:r>
            <a:endParaRPr lang="ru-RU" sz="3600" b="1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6" name="Рисунок 5" descr="Лупа">
            <a:extLst>
              <a:ext uri="{FF2B5EF4-FFF2-40B4-BE49-F238E27FC236}">
                <a16:creationId xmlns:a16="http://schemas.microsoft.com/office/drawing/2014/main" xmlns="" id="{5EBCD37D-7FAB-4CC5-AAD1-3E369CD245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437967" y="331710"/>
            <a:ext cx="391708" cy="39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315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C5C0891-049E-4C10-8E04-66AECEF09F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06" y="1967804"/>
            <a:ext cx="7812788" cy="4351338"/>
          </a:xfrm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E740228D-80E1-43D2-A6E1-7E47FB6329F0}"/>
              </a:ext>
            </a:extLst>
          </p:cNvPr>
          <p:cNvSpPr/>
          <p:nvPr/>
        </p:nvSpPr>
        <p:spPr>
          <a:xfrm>
            <a:off x="266700" y="1324439"/>
            <a:ext cx="8763000" cy="492440"/>
          </a:xfrm>
          <a:prstGeom prst="roundRect">
            <a:avLst/>
          </a:prstGeom>
          <a:solidFill>
            <a:srgbClr val="FEE6E6"/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Выгрузка подтверждается только после получения и проверки отчета 5.4!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FA4FB7F5-248A-417C-BE9A-5A7E32E1920B}"/>
              </a:ext>
            </a:extLst>
          </p:cNvPr>
          <p:cNvSpPr/>
          <p:nvPr/>
        </p:nvSpPr>
        <p:spPr>
          <a:xfrm>
            <a:off x="0" y="-10519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065814-05DB-4DDB-8044-9816F3B50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93649"/>
            <a:ext cx="8134350" cy="81824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Подтверждение выгрузки ЭЦП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55A4837F-A75D-456E-9A53-7FE1CB5F4C76}"/>
              </a:ext>
            </a:extLst>
          </p:cNvPr>
          <p:cNvCxnSpPr/>
          <p:nvPr/>
        </p:nvCxnSpPr>
        <p:spPr>
          <a:xfrm>
            <a:off x="0" y="1011895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 descr="Карандаш">
            <a:extLst>
              <a:ext uri="{FF2B5EF4-FFF2-40B4-BE49-F238E27FC236}">
                <a16:creationId xmlns:a16="http://schemas.microsoft.com/office/drawing/2014/main" xmlns="" id="{041FEF0D-6A9A-4865-A932-3D6D528920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478394" y="310815"/>
            <a:ext cx="456085" cy="45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252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800A0FD-BA9C-4EE1-8824-FA1E214A8DBA}"/>
              </a:ext>
            </a:extLst>
          </p:cNvPr>
          <p:cNvSpPr/>
          <p:nvPr/>
        </p:nvSpPr>
        <p:spPr>
          <a:xfrm>
            <a:off x="0" y="-3919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099B3F32-11DB-4E01-8213-602A6D00BD8B}"/>
              </a:ext>
            </a:extLst>
          </p:cNvPr>
          <p:cNvSpPr txBox="1">
            <a:spLocks/>
          </p:cNvSpPr>
          <p:nvPr/>
        </p:nvSpPr>
        <p:spPr>
          <a:xfrm>
            <a:off x="182880" y="128863"/>
            <a:ext cx="8785860" cy="7846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Признаки расчета П* и ПР* в отчете 5.4.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50D68D56-9919-441F-B0C4-9D35DA521952}"/>
              </a:ext>
            </a:extLst>
          </p:cNvPr>
          <p:cNvCxnSpPr/>
          <p:nvPr/>
        </p:nvCxnSpPr>
        <p:spPr>
          <a:xfrm>
            <a:off x="0" y="992558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376753"/>
              </p:ext>
            </p:extLst>
          </p:nvPr>
        </p:nvGraphicFramePr>
        <p:xfrm>
          <a:off x="1524000" y="1397000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П*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ПР*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ОДПУ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ОДПУ/Н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ИПУ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ИПУ/</a:t>
                      </a:r>
                      <a:r>
                        <a:rPr lang="ru-RU" dirty="0" err="1" smtClean="0"/>
                        <a:t>ИПУср</a:t>
                      </a:r>
                      <a:r>
                        <a:rPr lang="ru-RU" dirty="0" smtClean="0"/>
                        <a:t>/Н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961" y="3309192"/>
            <a:ext cx="6990477" cy="3333334"/>
          </a:xfrm>
          <a:prstGeom prst="rect">
            <a:avLst/>
          </a:prstGeom>
        </p:spPr>
      </p:pic>
      <p:sp>
        <p:nvSpPr>
          <p:cNvPr id="11" name="Умножение 10"/>
          <p:cNvSpPr/>
          <p:nvPr/>
        </p:nvSpPr>
        <p:spPr>
          <a:xfrm>
            <a:off x="11429" y="2815589"/>
            <a:ext cx="9273540" cy="4320540"/>
          </a:xfrm>
          <a:prstGeom prst="mathMultiply">
            <a:avLst>
              <a:gd name="adj1" fmla="val 25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977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5750321-0A51-485C-B878-B8B42C290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31265"/>
            <a:ext cx="7886700" cy="2540635"/>
          </a:xfrm>
        </p:spPr>
        <p:txBody>
          <a:bodyPr/>
          <a:lstStyle/>
          <a:p>
            <a:pPr algn="just"/>
            <a:r>
              <a:rPr lang="ru-RU" dirty="0"/>
              <a:t>Важно: При наличии одного адреса у нескольких поставщиков, необходимо чтобы типы домов совпадали. </a:t>
            </a:r>
          </a:p>
          <a:p>
            <a:pPr algn="just"/>
            <a:r>
              <a:rPr lang="ru-RU" dirty="0"/>
              <a:t>Проверяющими органами неправильность отраженной информации будет рассматриваться как ошибка.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1B84B9C1-C00F-4897-8950-BBB331D868F9}"/>
              </a:ext>
            </a:extLst>
          </p:cNvPr>
          <p:cNvSpPr/>
          <p:nvPr/>
        </p:nvSpPr>
        <p:spPr>
          <a:xfrm>
            <a:off x="0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ADA05F-BAE1-41EF-BA78-7E2A89EB0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4173"/>
            <a:ext cx="7886700" cy="84340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Расхождение параметра «Тип дома» у получателей субсидий (отчет 99.27)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88FF6052-010F-42F7-B577-17DE0EA258C7}"/>
              </a:ext>
            </a:extLst>
          </p:cNvPr>
          <p:cNvCxnSpPr/>
          <p:nvPr/>
        </p:nvCxnSpPr>
        <p:spPr>
          <a:xfrm>
            <a:off x="0" y="1014970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817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EC5051D-3AAC-4BEC-A8FA-62C093C4A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92572"/>
            <a:ext cx="7886700" cy="4784391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sz="1800" dirty="0"/>
              <a:t>Федеральная информационная адресная система (ФИАС) - обеспечивает формирование, ведение и использование государственного адресного реестра.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1800" dirty="0"/>
              <a:t>Присвоение ФИАС в подсистеме АСЮЛ необходимо для автоматического сопоставления адресов, что разгружает работу сотрудников по сопоставлению по внешним кодам.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1800" dirty="0"/>
              <a:t>Чтобы вспомогательные помещения, имеющие иные технические параметры чем основное здание и расположенные в одном дворе по одному адресу, учитывались в расчете субсидий, им необходимо иметь документально корпус/строение, </a:t>
            </a:r>
            <a:r>
              <a:rPr lang="ru-RU" sz="1800" b="1" dirty="0"/>
              <a:t>отдельный код ФИАС</a:t>
            </a:r>
            <a:r>
              <a:rPr lang="ru-RU" sz="1800" dirty="0"/>
              <a:t>.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15D7C015-3BF0-4919-A29F-CAB10F5E2C84}"/>
              </a:ext>
            </a:extLst>
          </p:cNvPr>
          <p:cNvSpPr/>
          <p:nvPr/>
        </p:nvSpPr>
        <p:spPr>
          <a:xfrm>
            <a:off x="725385" y="4275193"/>
            <a:ext cx="7789965" cy="2380470"/>
          </a:xfrm>
          <a:prstGeom prst="round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1853DC6-751A-41C1-81A5-34A1AF89EA85}"/>
              </a:ext>
            </a:extLst>
          </p:cNvPr>
          <p:cNvSpPr txBox="1"/>
          <p:nvPr/>
        </p:nvSpPr>
        <p:spPr>
          <a:xfrm>
            <a:off x="1082179" y="4557487"/>
            <a:ext cx="73364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/>
              <a:t>2 объекта по одному адресу (только 1 - ФИАС):</a:t>
            </a:r>
            <a:br>
              <a:rPr lang="ru-RU" sz="1400" b="1" dirty="0"/>
            </a:br>
            <a:r>
              <a:rPr lang="ru-RU" sz="1400" dirty="0"/>
              <a:t>1.	Рекомендуем при выгрузке по одному из домов по параметру корпус указать «Стр. 1» - метка, 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/>
              <a:t>2.	Известить куратора о необходимости ввести адрес с присвоенной меткой в справочник адресов в подсистему АСЮЛ;</a:t>
            </a:r>
          </a:p>
          <a:p>
            <a:pPr algn="just"/>
            <a:r>
              <a:rPr lang="ru-RU" sz="1400" dirty="0"/>
              <a:t>       3.	Добавить в жилфонд дополнительного заявления адрес с меткой.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dirty="0"/>
              <a:t>Однако, в целях правильного учета адреса считаем необходимым владельцу вышеуказанного адреса переоформить документы с присвоением ФИАС по каждому объекту по отдельности.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24819546-81DD-418A-99C0-C349A74286A0}"/>
              </a:ext>
            </a:extLst>
          </p:cNvPr>
          <p:cNvSpPr/>
          <p:nvPr/>
        </p:nvSpPr>
        <p:spPr>
          <a:xfrm>
            <a:off x="0" y="-38364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43176F0B-FBD0-4E4D-A243-ACAC0855569C}"/>
              </a:ext>
            </a:extLst>
          </p:cNvPr>
          <p:cNvCxnSpPr/>
          <p:nvPr/>
        </p:nvCxnSpPr>
        <p:spPr>
          <a:xfrm>
            <a:off x="0" y="1031748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58F807-19B7-4706-AFC7-3D9C04D64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9101"/>
            <a:ext cx="7886700" cy="61955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ФИАС</a:t>
            </a:r>
          </a:p>
        </p:txBody>
      </p:sp>
    </p:spTree>
    <p:extLst>
      <p:ext uri="{BB962C8B-B14F-4D97-AF65-F5344CB8AC3E}">
        <p14:creationId xmlns:p14="http://schemas.microsoft.com/office/powerpoint/2010/main" val="3890426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3680604-8081-4B4D-8BE8-90E0B3759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Внешний код необходим при отсутствии ФИАС кодов для получения подлинных данных при загрузке.</a:t>
            </a:r>
          </a:p>
          <a:p>
            <a:pPr algn="just"/>
            <a:r>
              <a:rPr lang="ru-RU" dirty="0"/>
              <a:t>Каждый внешний код присваивается уникально, и не должен меняться.</a:t>
            </a:r>
          </a:p>
          <a:p>
            <a:pPr algn="just"/>
            <a:r>
              <a:rPr lang="ru-RU" dirty="0"/>
              <a:t>Внешние коды присваиваются </a:t>
            </a:r>
            <a:r>
              <a:rPr lang="ru-RU" dirty="0" err="1"/>
              <a:t>подомно</a:t>
            </a:r>
            <a:r>
              <a:rPr lang="ru-RU" dirty="0"/>
              <a:t> в том программном продукте, где начисляются коммунальные услуги населению.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903C8F4C-D017-445C-BD3B-05EB13AE8FFA}"/>
              </a:ext>
            </a:extLst>
          </p:cNvPr>
          <p:cNvSpPr/>
          <p:nvPr/>
        </p:nvSpPr>
        <p:spPr>
          <a:xfrm>
            <a:off x="0" y="0"/>
            <a:ext cx="9144000" cy="10317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D00EC4-7450-4577-8C0A-025F47194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9086"/>
            <a:ext cx="7886700" cy="842662"/>
          </a:xfrm>
        </p:spPr>
        <p:txBody>
          <a:bodyPr/>
          <a:lstStyle/>
          <a:p>
            <a:pPr algn="ctr"/>
            <a:r>
              <a:rPr lang="ru-RU" b="1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Внешний код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981AE372-156E-4B3F-B353-0C961A17EBED}"/>
              </a:ext>
            </a:extLst>
          </p:cNvPr>
          <p:cNvCxnSpPr/>
          <p:nvPr/>
        </p:nvCxnSpPr>
        <p:spPr>
          <a:xfrm>
            <a:off x="0" y="1027138"/>
            <a:ext cx="91440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0277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2094</TotalTime>
  <Words>379</Words>
  <Application>Microsoft Office PowerPoint</Application>
  <PresentationFormat>Экран (4:3)</PresentationFormat>
  <Paragraphs>67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Загрузки и выгрузка сведений в подсистему «АСЮЛ»</vt:lpstr>
      <vt:lpstr>Сведения о выгрузке</vt:lpstr>
      <vt:lpstr>Презентация PowerPoint</vt:lpstr>
      <vt:lpstr>Презентация PowerPoint</vt:lpstr>
      <vt:lpstr>ЛОГ РИС ЖКХ</vt:lpstr>
      <vt:lpstr>ЛОГ БЦ</vt:lpstr>
      <vt:lpstr>Пример 1: устранения лога из БЦ – «Тип дома»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Загрузка в АСЮЛ</vt:lpstr>
      <vt:lpstr>ЛОГ и ЛОГ переноса АСЮЛ</vt:lpstr>
      <vt:lpstr>Пример лог переноса в АСЮЛе</vt:lpstr>
      <vt:lpstr>Подтверждение выгрузки ЭЦП</vt:lpstr>
      <vt:lpstr>Презентация PowerPoint</vt:lpstr>
      <vt:lpstr>Расхождение параметра «Тип дома» у получателей субсидий (отчет 99.27)</vt:lpstr>
      <vt:lpstr>ФИАС</vt:lpstr>
      <vt:lpstr>Внешний код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Раиса Сергеевна Захарова</cp:lastModifiedBy>
  <cp:revision>83</cp:revision>
  <dcterms:created xsi:type="dcterms:W3CDTF">2018-09-04T12:10:47Z</dcterms:created>
  <dcterms:modified xsi:type="dcterms:W3CDTF">2021-06-02T00:29:57Z</dcterms:modified>
</cp:coreProperties>
</file>